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81" r:id="rId23"/>
    <p:sldId id="278" r:id="rId24"/>
    <p:sldId id="279"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2" autoAdjust="0"/>
    <p:restoredTop sz="77020" autoAdjust="0"/>
  </p:normalViewPr>
  <p:slideViewPr>
    <p:cSldViewPr snapToGrid="0">
      <p:cViewPr varScale="1">
        <p:scale>
          <a:sx n="55" d="100"/>
          <a:sy n="55" d="100"/>
        </p:scale>
        <p:origin x="-130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AA010-F3FF-40F8-BFF7-C3B11CA71B14}" type="datetimeFigureOut">
              <a:rPr lang="en-US" smtClean="0"/>
              <a:pPr/>
              <a:t>8/27/2019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8F8C0B-7F43-433C-B9AC-0B5439D3DDD7}" type="slidenum">
              <a:rPr lang="en-US" smtClean="0"/>
              <a:pPr/>
              <a:t>‹#›</a:t>
            </a:fld>
            <a:endParaRPr lang="en-US" dirty="0"/>
          </a:p>
        </p:txBody>
      </p:sp>
    </p:spTree>
    <p:extLst>
      <p:ext uri="{BB962C8B-B14F-4D97-AF65-F5344CB8AC3E}">
        <p14:creationId xmlns="" xmlns:p14="http://schemas.microsoft.com/office/powerpoint/2010/main" val="1737350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Starbucks Coffee Shop in Moore Oklahoma is designed to be one of the most promising corporations in the United States. Strategic business plan for Starbucks coffee shop is aimed at benefiting the attributed brand popularity and acceptance of the Starbucks products across the globe. The chief product offered will be toasted coffee </a:t>
            </a:r>
            <a:r>
              <a:rPr lang="en-US" dirty="0" smtClean="0">
                <a:latin typeface="Times New Roman" panose="02020603050405020304" pitchFamily="18" charset="0"/>
                <a:cs typeface="Times New Roman" panose="02020603050405020304" pitchFamily="18" charset="0"/>
              </a:rPr>
              <a:t>(Field, 2018)</a:t>
            </a:r>
            <a:r>
              <a:rPr lang="en-US" dirty="0" smtClean="0"/>
              <a:t>. The Starbucks Coffee Shop will operate under strict guidelines and monitoring by the Starbucks Corporation. More importantly, the new brand will integrate a variety of models used applied in the Starbucks corporation. The Starbucks coffee shop will use brand quality, consumer experience, segmentation, store location, premium pricing, and ethical sourcing as the primary marketing strategies. Qualified managers will be hired to oversee the employee in the new coffee shop. The total investment of launching the Company is projected at $1015000. The new brand will be expected to attain breakeven point by the mid of the second financial year. Starbucks coffee shop investors have agreed to make repayment of the financial debt to the banking institution before sharing any profit.</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2</a:t>
            </a:fld>
            <a:endParaRPr lang="en-US" dirty="0"/>
          </a:p>
        </p:txBody>
      </p:sp>
    </p:spTree>
    <p:extLst>
      <p:ext uri="{BB962C8B-B14F-4D97-AF65-F5344CB8AC3E}">
        <p14:creationId xmlns="" xmlns:p14="http://schemas.microsoft.com/office/powerpoint/2010/main" val="159108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business plan aims to establish a Starbucks Coffee Shop licensed by the Starbucks Corporation. The mission of the Company is to provide all customers with the unparalleled value of their money in daily purchases; quality coffee beans, more specialist coffee roasters, and most exceptional beverages than the competitors. Starbucks Coffee Shop focuses on creating a positive reputation among consumers in the coffee and beverage industry in the U.S. and the world in general (Kim, 2015).</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3</a:t>
            </a:fld>
            <a:endParaRPr lang="en-US" dirty="0"/>
          </a:p>
        </p:txBody>
      </p:sp>
    </p:spTree>
    <p:extLst>
      <p:ext uri="{BB962C8B-B14F-4D97-AF65-F5344CB8AC3E}">
        <p14:creationId xmlns="" xmlns:p14="http://schemas.microsoft.com/office/powerpoint/2010/main" val="3321865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Starbucks coffee shop seeks to access the largest market share in Oklahoma. It aims to document its advancement and work closely with marketing crews to meet the set goals throughout the year. Another goal is to make an effort in sourcing the best qualities to attract many consumers. Starbucks coffee shop is also committed to the target through product differentiation and offering unmatched prices in the industry. Starbucks will also make efforts to invest strongly in market research to understand consumer needs while achieving a vast consumer base in the second year after inception.</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4</a:t>
            </a:fld>
            <a:endParaRPr lang="en-US" dirty="0"/>
          </a:p>
        </p:txBody>
      </p:sp>
    </p:spTree>
    <p:extLst>
      <p:ext uri="{BB962C8B-B14F-4D97-AF65-F5344CB8AC3E}">
        <p14:creationId xmlns="" xmlns:p14="http://schemas.microsoft.com/office/powerpoint/2010/main" val="3828447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From a general overview of the Company, the new Starbucks Company will have only four significant stakeholders who will be the highest bidders and sponsors to the newly established brand. The company operations will depend on franchising to operate independently, but at the same time, enjoy the popularity of Starbucks brands. The Company strives to take advantage of the rising consumption of coffee in the United States (Kim, 2015). Strategic location is also a paramount element of strategic planning. Herein, the new Starbucks coffee shop will be located in Moore, Oklahoma. Also, the Company will first operate on a national level to establish itself but will expand globally in the future after agreements with the parent brand</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6</a:t>
            </a:fld>
            <a:endParaRPr lang="en-US" dirty="0"/>
          </a:p>
        </p:txBody>
      </p:sp>
    </p:spTree>
    <p:extLst>
      <p:ext uri="{BB962C8B-B14F-4D97-AF65-F5344CB8AC3E}">
        <p14:creationId xmlns="" xmlns:p14="http://schemas.microsoft.com/office/powerpoint/2010/main" val="3789542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ensure improve and quality service provisions, the Company will provide in-service training for its employees. The Company’s smooth operation will be based on the efforts of solicitors; advisors who will enable the Company to establish itself and enforce its values under a different ownership brand. Also, the Company will hire various consultants to help understand the market and fulfill the set goals. The Starbucks coffee shop’s critical competitive advantage is based on the popularity and acceptability of the mother brand, Starbucks Corporation. The estimated brand weakness is on the fact that product differentiation will lose the credibility of the brand since the parent brand is already known in the market. The management will be required to give a lot of emphasizing on the outlined operational goals for improved performance.</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7</a:t>
            </a:fld>
            <a:endParaRPr lang="en-US" dirty="0"/>
          </a:p>
        </p:txBody>
      </p:sp>
    </p:spTree>
    <p:extLst>
      <p:ext uri="{BB962C8B-B14F-4D97-AF65-F5344CB8AC3E}">
        <p14:creationId xmlns="" xmlns:p14="http://schemas.microsoft.com/office/powerpoint/2010/main" val="2287184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Every competitive industry has strongly bound features, and hence, the coffee shop industry is not exceptional. The coffee shop industry in the U.S. has had a positive transition, accounting to $45.4 billion for the last fiscal year. The market growth of coffee shop is expected to grow more in the coming years as coffee consumption increases in the country.</a:t>
            </a:r>
          </a:p>
          <a:p>
            <a:pPr marL="0" indent="0">
              <a:buNone/>
            </a:pPr>
            <a:r>
              <a:rPr lang="en-US" dirty="0" smtClean="0"/>
              <a:t>Moreover, the industry is likely to experience stiff competition among other rapid changes. It should be noted that consumer demand for experiences and premium products are depended on the quality of service they get, and hence, they will serve as the driving forces of the coffee shop supply chains. The coffee shop industry has grown very much competitive. However, the Starbucks coffee shop must provide more quality brands to maintain and attract more consumers and enhance retention to achieve success.</a:t>
            </a:r>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8</a:t>
            </a:fld>
            <a:endParaRPr lang="en-US" dirty="0"/>
          </a:p>
        </p:txBody>
      </p:sp>
    </p:spTree>
    <p:extLst>
      <p:ext uri="{BB962C8B-B14F-4D97-AF65-F5344CB8AC3E}">
        <p14:creationId xmlns="" xmlns:p14="http://schemas.microsoft.com/office/powerpoint/2010/main" val="1295262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Starbucks Coffee shop strives to offer the most promising Coffee Shop production based on current technology. The management will embrace high standards and ensuring impressive consumer experience while focusing on customer retention. More importantly, Starbucks Coffee Shop strategizes for seasonal offering to meet season based customer demands in the entire industry. The Coffee Shop will ensure that all the employees are regularly involved and conscious of the overall objectives and the Company’s mission. The competitive advantage of the company product is that the products have been tested and highly accepted in the market.  Also, product differentiation will be highly emphasized to allow acute brand establishment and stabilization. The Company has also complied with the robust rules in the food and drug industry to ensure effective adherence to codes of operations.</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9</a:t>
            </a:fld>
            <a:endParaRPr lang="en-US" dirty="0"/>
          </a:p>
        </p:txBody>
      </p:sp>
    </p:spTree>
    <p:extLst>
      <p:ext uri="{BB962C8B-B14F-4D97-AF65-F5344CB8AC3E}">
        <p14:creationId xmlns="" xmlns:p14="http://schemas.microsoft.com/office/powerpoint/2010/main" val="94069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Starbucks Coffee Shop seeks to reach a nationwide network of people who are passionate about quality coffee products. The brand quality which will help in improving the brand image as well as reputation in addition to immense quality and taste for higher popularity and recognition in the food sector. Strategic market positioning will help the Starbucks coffee shop to become among the most beautiful coffee brands founded on an overall coffee experience to its customers. In regard to market segmentation, Starbucks Coffee shop will target people who want a peaceful environment to take coffee and drive the fatigue away and depending on demographics and levels of income.</a:t>
            </a:r>
          </a:p>
          <a:p>
            <a:pPr marL="0" indent="0">
              <a:buNone/>
            </a:pPr>
            <a:r>
              <a:rPr lang="en-US" dirty="0" smtClean="0"/>
              <a:t>Ethical products promotions and advertising will be highly focused on ensuring that the advertising team uses highly promising language which can win and retain customer’s attention towards consuming the Starbucks coffee shop products. The Starbucks Company model will intensely advertise in televisions and other media outlets. As a result, the Company will be in a position to advertise the newest products and products available in the stores</a:t>
            </a:r>
          </a:p>
          <a:p>
            <a:pPr marL="0" indent="0">
              <a:buNone/>
            </a:pPr>
            <a:r>
              <a:rPr lang="en-US" dirty="0" smtClean="0"/>
              <a:t>Social media advertising is another strategic move for the Company’s marketing plan. Different social media platforms will be applied to suitably educate and inform consumers on the effects of the consumer company. Notably, effective marketing strategies will play a big role in brand awareness and reputation.</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10</a:t>
            </a:fld>
            <a:endParaRPr lang="en-US" dirty="0"/>
          </a:p>
        </p:txBody>
      </p:sp>
    </p:spTree>
    <p:extLst>
      <p:ext uri="{BB962C8B-B14F-4D97-AF65-F5344CB8AC3E}">
        <p14:creationId xmlns="" xmlns:p14="http://schemas.microsoft.com/office/powerpoint/2010/main" val="1221216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dirty="0" smtClean="0">
                <a:latin typeface="Times New Roman" panose="02020603050405020304" pitchFamily="18" charset="0"/>
                <a:cs typeface="Times New Roman" panose="02020603050405020304" pitchFamily="18" charset="0"/>
              </a:rPr>
              <a:t>Research and development will majorly rely on cultural trends, gathering consumer feedbacks, in-store product testing, and monitoring responses from social media. Starbucks Idea platform will be used as a basis for research and development. The suggested idea platform will help in nurturing customer’s loyalty through</a:t>
            </a:r>
            <a:r>
              <a:rPr lang="en-US" baseline="0" dirty="0" smtClean="0">
                <a:latin typeface="Times New Roman" panose="02020603050405020304" pitchFamily="18" charset="0"/>
                <a:cs typeface="Times New Roman" panose="02020603050405020304" pitchFamily="18" charset="0"/>
              </a:rPr>
              <a:t> e</a:t>
            </a:r>
            <a:r>
              <a:rPr lang="en-US" dirty="0" smtClean="0">
                <a:latin typeface="Times New Roman" panose="02020603050405020304" pitchFamily="18" charset="0"/>
                <a:cs typeface="Times New Roman" panose="02020603050405020304" pitchFamily="18" charset="0"/>
              </a:rPr>
              <a:t>nsuring consumers suggestions are integrated with developing the products, and</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integrated social listening in the development of the products. It will</a:t>
            </a:r>
            <a:r>
              <a:rPr lang="en-US" baseline="0" dirty="0" smtClean="0">
                <a:latin typeface="Times New Roman" panose="02020603050405020304" pitchFamily="18" charset="0"/>
                <a:cs typeface="Times New Roman" panose="02020603050405020304" pitchFamily="18" charset="0"/>
              </a:rPr>
              <a:t> also help in a</a:t>
            </a:r>
            <a:r>
              <a:rPr lang="en-US" dirty="0" smtClean="0">
                <a:latin typeface="Times New Roman" panose="02020603050405020304" pitchFamily="18" charset="0"/>
                <a:cs typeface="Times New Roman" panose="02020603050405020304" pitchFamily="18" charset="0"/>
              </a:rPr>
              <a:t>cute inspection and monitoring digital platforms that collects all the responses of the consumer acceptance of the brand and use the information in improving the brand (Kim, 2015).  The suggested idea platform</a:t>
            </a:r>
            <a:r>
              <a:rPr lang="en-US" baseline="0" dirty="0" smtClean="0">
                <a:latin typeface="Times New Roman" panose="02020603050405020304" pitchFamily="18" charset="0"/>
                <a:cs typeface="Times New Roman" panose="02020603050405020304" pitchFamily="18" charset="0"/>
              </a:rPr>
              <a:t> will also enhance t</a:t>
            </a:r>
            <a:r>
              <a:rPr lang="en-US" dirty="0" smtClean="0">
                <a:latin typeface="Times New Roman" panose="02020603050405020304" pitchFamily="18" charset="0"/>
                <a:cs typeface="Times New Roman" panose="02020603050405020304" pitchFamily="18" charset="0"/>
              </a:rPr>
              <a:t>esting new products to figure out any change that would be required before launching the product</a:t>
            </a:r>
            <a:r>
              <a:rPr lang="en-US" baseline="0" dirty="0" smtClean="0">
                <a:latin typeface="Times New Roman" panose="02020603050405020304" pitchFamily="18" charset="0"/>
                <a:cs typeface="Times New Roman" panose="02020603050405020304" pitchFamily="18" charset="0"/>
              </a:rPr>
              <a:t> and  acute i</a:t>
            </a:r>
            <a:r>
              <a:rPr lang="en-US" dirty="0" smtClean="0">
                <a:latin typeface="Times New Roman" panose="02020603050405020304" pitchFamily="18" charset="0"/>
                <a:cs typeface="Times New Roman" panose="02020603050405020304" pitchFamily="18" charset="0"/>
              </a:rPr>
              <a:t>ntegration of research findings gleaned from approved research firms in the food sector</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11</a:t>
            </a:fld>
            <a:endParaRPr lang="en-US" dirty="0"/>
          </a:p>
        </p:txBody>
      </p:sp>
    </p:spTree>
    <p:extLst>
      <p:ext uri="{BB962C8B-B14F-4D97-AF65-F5344CB8AC3E}">
        <p14:creationId xmlns="" xmlns:p14="http://schemas.microsoft.com/office/powerpoint/2010/main" val="3253663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Starbucks coffee shop pays attention to intellectual and operation practices to enhance corporation success. In this regard, the Starbucks Coffee Shop will register its brands to march the parent Starbucks Company trademarks to ensure infringement protection.  In addition, the I.P. litigation will be a core precarious move to prevent parody businesses from marketing their products under Starbucks name as provided by the fair use laws. The Starbucks Coffee shop will employ app-based ordering as well as mobile payments; a significant step towards intellectual based service delivery. Currently planned R&amp;D activities include the adoption of food products based on time of the day or order history. The Company will continue investing in market research and integrate concrete and adaptable practices that will enable the Company to remain competitive in the coffee sector (Suasana, 2016).</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12</a:t>
            </a:fld>
            <a:endParaRPr lang="en-US" dirty="0"/>
          </a:p>
        </p:txBody>
      </p:sp>
    </p:spTree>
    <p:extLst>
      <p:ext uri="{BB962C8B-B14F-4D97-AF65-F5344CB8AC3E}">
        <p14:creationId xmlns="" xmlns:p14="http://schemas.microsoft.com/office/powerpoint/2010/main" val="2270885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Starbucks coffee shop will be ambitious to record reputable production and delivery of its products. In this setting, customer experience in every firm starts at production, and hence the production will be done at the plant location in Moore, Oklahoma. The Company will focus on offering a vast array of products is produced. Production and supply chain management team will ensure the acute flowing of products to the consumers in a reliable and timely manner. The Company will hire a committed team of professionals for packing, blending, grading, and storage mechanisms to enhance supply. Quick delivery of the products to the customers will be emphasized through the integration of digital platforms. Innovative transformations will be encouraged for the projected internet. Also, the adopted delivery mode will influence the customer experience as well as the business itself.</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13</a:t>
            </a:fld>
            <a:endParaRPr lang="en-US" dirty="0"/>
          </a:p>
        </p:txBody>
      </p:sp>
    </p:spTree>
    <p:extLst>
      <p:ext uri="{BB962C8B-B14F-4D97-AF65-F5344CB8AC3E}">
        <p14:creationId xmlns="" xmlns:p14="http://schemas.microsoft.com/office/powerpoint/2010/main" val="577016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Supply chain in Starbucks Company ensures that a customer gets a quality cup of coffee. The process starts with sourcing the best qualities of coffee beans, which are either locally manufactured or imported (Kim, 2015).  In addition, the supply chain of the Company is broken into four core functions, which include plan, source, make, and deliver. This is made possible by the standards set by the Company. The supply chain will be challenged by stiff competition in the industry.</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14</a:t>
            </a:fld>
            <a:endParaRPr lang="en-US" dirty="0"/>
          </a:p>
        </p:txBody>
      </p:sp>
    </p:spTree>
    <p:extLst>
      <p:ext uri="{BB962C8B-B14F-4D97-AF65-F5344CB8AC3E}">
        <p14:creationId xmlns="" xmlns:p14="http://schemas.microsoft.com/office/powerpoint/2010/main" val="3922785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Standards are highly underscored in the Company for increased brand reputation and customer loyalty. As evident, the Starbucks Corporation has adopted a vertical supply chain, and so Starbucks coffee shop is not exceptional. Starbucks staff works directly with coffee growers across the globe to ensure quality raw coffee beans as well as maintaining the quality flavor. The Company seeks to provide ethically sourced, Fair Trade Coffee. Starbucks has formulated its own coffee and Farmer Equity (C.A.F.E.) standards as well as Coffee sourcing guidelines (C.S.G.). The Company has formulated a stringent vetting process force farmers to meet and adhere to the set standards. Starbucks ensures that the suppliers undergo special education and training programs in an effort to reduce the major disruptions such as shortages and to overplant</a:t>
            </a:r>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15</a:t>
            </a:fld>
            <a:endParaRPr lang="en-US" dirty="0"/>
          </a:p>
        </p:txBody>
      </p:sp>
    </p:spTree>
    <p:extLst>
      <p:ext uri="{BB962C8B-B14F-4D97-AF65-F5344CB8AC3E}">
        <p14:creationId xmlns="" xmlns:p14="http://schemas.microsoft.com/office/powerpoint/2010/main" val="350656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process of supply in the industry encompasses a series of activities. As such, the coffee growers pick and package the beans. The unroasted beans are transported to the Company’s storage facilities where they are roasted and then shipped to distribution centers. The Company uses digital technology assisted by other small tools and processes to manage the overall supply chain </a:t>
            </a:r>
            <a:r>
              <a:rPr lang="en-US" dirty="0" smtClean="0">
                <a:latin typeface="Times New Roman" panose="02020603050405020304" pitchFamily="18" charset="0"/>
                <a:cs typeface="Times New Roman" panose="02020603050405020304" pitchFamily="18" charset="0"/>
              </a:rPr>
              <a:t>(Suasana, 2016)</a:t>
            </a:r>
            <a:r>
              <a:rPr lang="en-US" dirty="0" smtClean="0"/>
              <a:t>. Such a practice helps the Company to adjust its process. Overall, the well-coordinated supply chain ensures a high level of alertness and efficiency of the supply chains.</a:t>
            </a:r>
          </a:p>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16</a:t>
            </a:fld>
            <a:endParaRPr lang="en-US" dirty="0"/>
          </a:p>
        </p:txBody>
      </p:sp>
    </p:spTree>
    <p:extLst>
      <p:ext uri="{BB962C8B-B14F-4D97-AF65-F5344CB8AC3E}">
        <p14:creationId xmlns="" xmlns:p14="http://schemas.microsoft.com/office/powerpoint/2010/main" val="2221511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 Company gives a lot of emphasis on the wellness of employees. The Company underscores on job security, appropriate wages, and safe working environment. The management has been committed to polish on just and fair treatment of all employees</a:t>
            </a:r>
          </a:p>
          <a:p>
            <a:pPr marL="0" indent="0">
              <a:buNone/>
            </a:pPr>
            <a:r>
              <a:rPr lang="en-US" dirty="0" smtClean="0"/>
              <a:t>Customers are viewed as the greatest stakeholders in the Company. Starbucks successfully addresses consumer interests. There exists apparent linkage amid Company and customers in the extended coffee café shops in different locations across the globe. Starbucks Coffee shops strive to meet all the interests of the customers</a:t>
            </a:r>
          </a:p>
          <a:p>
            <a:pPr marL="0" indent="0">
              <a:buNone/>
            </a:pPr>
            <a:r>
              <a:rPr lang="en-US" dirty="0" smtClean="0"/>
              <a:t>Starbucks suppliers include coffee growers and wholesale supply firms. Investors are clear, high financial performance of a business</a:t>
            </a:r>
          </a:p>
          <a:p>
            <a:pPr marL="0" indent="0">
              <a:buNone/>
            </a:pPr>
            <a:r>
              <a:rPr lang="en-US" dirty="0" smtClean="0"/>
              <a:t>Government is another essential stakeholder of the Company. The Company must conform to various government interests as integral stakeholders in the coffee sector, Starbucks has created a good reputation in complying with legal laws and regulations</a:t>
            </a:r>
          </a:p>
          <a:p>
            <a:pPr marL="0" indent="0">
              <a:buNone/>
            </a:pPr>
            <a:r>
              <a:rPr lang="en-US" dirty="0" smtClean="0"/>
              <a:t>Investors are clear, the high financial performance of a business. Starbucks growth both at the national and international level as well as continued dominance in the coffee sector is a direct indication of excellent financial performance. Starbucks performance has reclaimed its dominance, and the growth curve is even expected to get better in the future (Kim, 2015)</a:t>
            </a:r>
          </a:p>
          <a:p>
            <a:pPr marL="0" indent="0">
              <a:buNone/>
            </a:pPr>
            <a:r>
              <a:rPr lang="en-US" dirty="0" smtClean="0"/>
              <a:t>The environment is a core element of emphasis for the Starbuck coffee shop. The CAFE program has deeply encouraged biodiversity. The Company pays a lot of attention in addressing the environmental issue</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17</a:t>
            </a:fld>
            <a:endParaRPr lang="en-US" dirty="0"/>
          </a:p>
        </p:txBody>
      </p:sp>
    </p:spTree>
    <p:extLst>
      <p:ext uri="{BB962C8B-B14F-4D97-AF65-F5344CB8AC3E}">
        <p14:creationId xmlns="" xmlns:p14="http://schemas.microsoft.com/office/powerpoint/2010/main" val="2250812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Starbucks Coffee shops are controlled by the Board of Directors. Store manager serves as the boss who oversees the staff at a store location. The licensed stores are owned by individuals but are controlled by the corporation under a strict guideline. The overall Starbucks’ staff works together as a team in an effort to provide quality products, exceptional customer service, and satisfaction </a:t>
            </a:r>
            <a:r>
              <a:rPr lang="en-US" dirty="0" smtClean="0">
                <a:latin typeface="Times New Roman" panose="02020603050405020304" pitchFamily="18" charset="0"/>
                <a:cs typeface="Times New Roman" panose="02020603050405020304" pitchFamily="18" charset="0"/>
              </a:rPr>
              <a:t>(Sammogia, 2019)</a:t>
            </a:r>
            <a:r>
              <a:rPr lang="en-US" dirty="0" smtClean="0"/>
              <a:t>. The corporations’ management is apparent in ten distinct areas, and thee includes the design of goods and services, quality management, process and capacity design, situational strategy, layout design and strategy, job design and human resources, supply chain management, inventory management, scheduling, and maintenance.</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18</a:t>
            </a:fld>
            <a:endParaRPr lang="en-US" dirty="0"/>
          </a:p>
        </p:txBody>
      </p:sp>
    </p:spTree>
    <p:extLst>
      <p:ext uri="{BB962C8B-B14F-4D97-AF65-F5344CB8AC3E}">
        <p14:creationId xmlns="" xmlns:p14="http://schemas.microsoft.com/office/powerpoint/2010/main" val="1223409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Starbucks’ community social responsibilities underscore on the environment, ethical sourcing, and community. The Company ensures high ethical standards during the production process by ensuring that the most recommended measures are applied in the entire reproduction process </a:t>
            </a:r>
            <a:r>
              <a:rPr lang="en-US" dirty="0" smtClean="0">
                <a:latin typeface="Times New Roman" panose="02020603050405020304" pitchFamily="18" charset="0"/>
                <a:cs typeface="Times New Roman" panose="02020603050405020304" pitchFamily="18" charset="0"/>
              </a:rPr>
              <a:t>(Spring, 2014)</a:t>
            </a:r>
            <a:r>
              <a:rPr lang="en-US" dirty="0" smtClean="0"/>
              <a:t>. Moreover, Starbucks considers the environment as an integral element in the business and hence it has adopted different strategies to improve the wellbeing of communities</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19</a:t>
            </a:fld>
            <a:endParaRPr lang="en-US" dirty="0"/>
          </a:p>
        </p:txBody>
      </p:sp>
    </p:spTree>
    <p:extLst>
      <p:ext uri="{BB962C8B-B14F-4D97-AF65-F5344CB8AC3E}">
        <p14:creationId xmlns="" xmlns:p14="http://schemas.microsoft.com/office/powerpoint/2010/main" val="1581731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dirty="0" smtClean="0">
                <a:latin typeface="Times New Roman" panose="02020603050405020304" pitchFamily="18" charset="0"/>
                <a:cs typeface="Times New Roman" panose="02020603050405020304" pitchFamily="18" charset="0"/>
              </a:rPr>
              <a:t>Starbucks</a:t>
            </a:r>
            <a:r>
              <a:rPr lang="en-US" baseline="0" dirty="0" smtClean="0">
                <a:latin typeface="Times New Roman" panose="02020603050405020304" pitchFamily="18" charset="0"/>
                <a:cs typeface="Times New Roman" panose="02020603050405020304" pitchFamily="18" charset="0"/>
              </a:rPr>
              <a:t> Coffee shop is likely to encounter varied risky factors such as stiff c</a:t>
            </a:r>
            <a:r>
              <a:rPr lang="en-US" dirty="0" smtClean="0">
                <a:latin typeface="Times New Roman" panose="02020603050405020304" pitchFamily="18" charset="0"/>
                <a:cs typeface="Times New Roman" panose="02020603050405020304" pitchFamily="18" charset="0"/>
              </a:rPr>
              <a:t>ompetition in the coffee shop industry.</a:t>
            </a:r>
            <a:r>
              <a:rPr lang="en-US" baseline="0" dirty="0" smtClean="0">
                <a:latin typeface="Times New Roman" panose="02020603050405020304" pitchFamily="18" charset="0"/>
                <a:cs typeface="Times New Roman" panose="02020603050405020304" pitchFamily="18" charset="0"/>
              </a:rPr>
              <a:t> Other challenging issues include e</a:t>
            </a:r>
            <a:r>
              <a:rPr lang="en-US" dirty="0" smtClean="0">
                <a:latin typeface="Times New Roman" panose="02020603050405020304" pitchFamily="18" charset="0"/>
                <a:cs typeface="Times New Roman" panose="02020603050405020304" pitchFamily="18" charset="0"/>
              </a:rPr>
              <a:t>conomic downtown and changes in the pricing model, declining retail traffic poses spillover effects, increasing international expansion could prove to be a threat to Starbucks, and the difficulties</a:t>
            </a:r>
            <a:r>
              <a:rPr lang="en-US" baseline="0" dirty="0" smtClean="0">
                <a:latin typeface="Times New Roman" panose="02020603050405020304" pitchFamily="18" charset="0"/>
                <a:cs typeface="Times New Roman" panose="02020603050405020304" pitchFamily="18" charset="0"/>
              </a:rPr>
              <a:t> in </a:t>
            </a:r>
            <a:r>
              <a:rPr lang="en-US" dirty="0" smtClean="0">
                <a:latin typeface="Times New Roman" panose="02020603050405020304" pitchFamily="18" charset="0"/>
                <a:cs typeface="Times New Roman" panose="02020603050405020304" pitchFamily="18" charset="0"/>
              </a:rPr>
              <a:t>compliance with regulations is strongly emphasized in the business missions.</a:t>
            </a:r>
          </a:p>
          <a:p>
            <a:endParaRPr lang="en-US" dirty="0" smtClean="0">
              <a:latin typeface="Times New Roman" panose="02020603050405020304" pitchFamily="18" charset="0"/>
              <a:cs typeface="Times New Roman" panose="02020603050405020304" pitchFamily="18" charset="0"/>
            </a:endParaRPr>
          </a:p>
          <a:p>
            <a:r>
              <a:rPr lang="en-US" baseline="0" dirty="0" smtClean="0">
                <a:latin typeface="Times New Roman" panose="02020603050405020304" pitchFamily="18" charset="0"/>
                <a:cs typeface="Times New Roman" panose="02020603050405020304" pitchFamily="18" charset="0"/>
              </a:rPr>
              <a:t>In regard to corporate governance , the</a:t>
            </a:r>
            <a:r>
              <a:rPr lang="en-US" dirty="0" smtClean="0">
                <a:latin typeface="Times New Roman" panose="02020603050405020304" pitchFamily="18" charset="0"/>
                <a:cs typeface="Times New Roman" panose="02020603050405020304" pitchFamily="18" charset="0"/>
              </a:rPr>
              <a:t> Company has a well-outlined structure of corporate governance which includes</a:t>
            </a:r>
            <a:r>
              <a:rPr lang="en-US" baseline="0" dirty="0" smtClean="0">
                <a:latin typeface="Times New Roman" panose="02020603050405020304" pitchFamily="18" charset="0"/>
                <a:cs typeface="Times New Roman" panose="02020603050405020304" pitchFamily="18" charset="0"/>
              </a:rPr>
              <a:t> t</a:t>
            </a:r>
            <a:r>
              <a:rPr lang="en-US" dirty="0" smtClean="0">
                <a:latin typeface="Times New Roman" panose="02020603050405020304" pitchFamily="18" charset="0"/>
                <a:cs typeface="Times New Roman" panose="02020603050405020304" pitchFamily="18" charset="0"/>
              </a:rPr>
              <a:t>he Board of Directors consists of nine members who meet the requirements defined by N.A.S.D.A. The Company is headed by a C.E.O. The Company has formulated clear guidelines in the selection of new directors. The management</a:t>
            </a:r>
            <a:r>
              <a:rPr lang="en-US" baseline="0" dirty="0" smtClean="0">
                <a:latin typeface="Times New Roman" panose="02020603050405020304" pitchFamily="18" charset="0"/>
                <a:cs typeface="Times New Roman" panose="02020603050405020304" pitchFamily="18" charset="0"/>
              </a:rPr>
              <a:t> has also vised </a:t>
            </a:r>
            <a:r>
              <a:rPr lang="en-US" dirty="0" smtClean="0">
                <a:latin typeface="Times New Roman" panose="02020603050405020304" pitchFamily="18" charset="0"/>
                <a:cs typeface="Times New Roman" panose="02020603050405020304" pitchFamily="18" charset="0"/>
              </a:rPr>
              <a:t>key guidelines which define the boundaries for the ethical foundation.  In addition, the shareholders and partners provide their suggestions and views </a:t>
            </a:r>
            <a:r>
              <a:rPr lang="en-US" baseline="0" dirty="0" smtClean="0">
                <a:latin typeface="Times New Roman" panose="02020603050405020304" pitchFamily="18" charset="0"/>
                <a:cs typeface="Times New Roman" panose="02020603050405020304" pitchFamily="18" charset="0"/>
              </a:rPr>
              <a:t> as a means of giving reputable contribution in addressing business oriented governance</a:t>
            </a:r>
            <a:r>
              <a:rPr lang="en-US" dirty="0" smtClean="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20</a:t>
            </a:fld>
            <a:endParaRPr lang="en-US" dirty="0"/>
          </a:p>
        </p:txBody>
      </p:sp>
    </p:spTree>
    <p:extLst>
      <p:ext uri="{BB962C8B-B14F-4D97-AF65-F5344CB8AC3E}">
        <p14:creationId xmlns="" xmlns:p14="http://schemas.microsoft.com/office/powerpoint/2010/main" val="2182784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smtClean="0">
                <a:latin typeface="Times New Roman" panose="02020603050405020304" pitchFamily="18" charset="0"/>
                <a:cs typeface="Times New Roman" panose="02020603050405020304" pitchFamily="18" charset="0"/>
              </a:rPr>
              <a:t>The average total costs of opening a Starbucks licensed coffee shop is approximately $315000. The Company expects the owner of a new outlet to have liquid assets of over $700000. The total capital expected to start the capital is approximately $1015000. The crucial determinants of the profitability are the variable costs and the fixed costs. Fixed financial expenses for the Company are insurance, taxes advertising and rent.</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21</a:t>
            </a:fld>
            <a:endParaRPr lang="en-US" dirty="0"/>
          </a:p>
        </p:txBody>
      </p:sp>
    </p:spTree>
    <p:extLst>
      <p:ext uri="{BB962C8B-B14F-4D97-AF65-F5344CB8AC3E}">
        <p14:creationId xmlns="" xmlns:p14="http://schemas.microsoft.com/office/powerpoint/2010/main" val="143559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In regard to the investment</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funds, the capital structure of launching the Starbucks coffee shop up to be 50% debt financing and 50% equity investment.  The equity funds will be contributed directly by the major shareholders of the firm. Every partner will be required to contribute equity fund amounting to $12,687.50. Repayment of the debt funds will be given priority and</a:t>
            </a:r>
            <a:r>
              <a:rPr lang="en-US" baseline="0" dirty="0" smtClean="0">
                <a:latin typeface="Times New Roman" panose="02020603050405020304" pitchFamily="18" charset="0"/>
                <a:cs typeface="Times New Roman" panose="02020603050405020304" pitchFamily="18" charset="0"/>
              </a:rPr>
              <a:t> that o</a:t>
            </a:r>
            <a:r>
              <a:rPr lang="en-US" dirty="0" smtClean="0">
                <a:latin typeface="Times New Roman" panose="02020603050405020304" pitchFamily="18" charset="0"/>
                <a:cs typeface="Times New Roman" panose="02020603050405020304" pitchFamily="18" charset="0"/>
              </a:rPr>
              <a:t>nly 50% of the total profit will be shared amid the partners and the remaining half will be invested.</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22</a:t>
            </a:fld>
            <a:endParaRPr lang="en-US" dirty="0"/>
          </a:p>
        </p:txBody>
      </p:sp>
    </p:spTree>
    <p:extLst>
      <p:ext uri="{BB962C8B-B14F-4D97-AF65-F5344CB8AC3E}">
        <p14:creationId xmlns="" xmlns:p14="http://schemas.microsoft.com/office/powerpoint/2010/main" val="4102508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dirty="0" smtClean="0">
                <a:latin typeface="Times New Roman" panose="02020603050405020304" pitchFamily="18" charset="0"/>
                <a:cs typeface="Times New Roman" panose="02020603050405020304" pitchFamily="18" charset="0"/>
              </a:rPr>
              <a:t>The Company expects to have settled half of the financial debt ($25,375) to the banking institution (Rosalina, 2019). </a:t>
            </a:r>
            <a:r>
              <a:rPr lang="en-US" baseline="0" dirty="0" smtClean="0">
                <a:latin typeface="Times New Roman" panose="02020603050405020304" pitchFamily="18" charset="0"/>
                <a:cs typeface="Times New Roman" panose="02020603050405020304" pitchFamily="18" charset="0"/>
              </a:rPr>
              <a:t>It expects to  have </a:t>
            </a:r>
            <a:r>
              <a:rPr lang="en-US" dirty="0" smtClean="0">
                <a:latin typeface="Times New Roman" panose="02020603050405020304" pitchFamily="18" charset="0"/>
                <a:cs typeface="Times New Roman" panose="02020603050405020304" pitchFamily="18" charset="0"/>
              </a:rPr>
              <a:t>created the brand loyalty of Starbucks in Moore, Oklahoma, and all the surrounding regions within the first three months of operation. Starbucks</a:t>
            </a:r>
            <a:r>
              <a:rPr lang="en-US" baseline="0" dirty="0" smtClean="0">
                <a:latin typeface="Times New Roman" panose="02020603050405020304" pitchFamily="18" charset="0"/>
                <a:cs typeface="Times New Roman" panose="02020603050405020304" pitchFamily="18" charset="0"/>
              </a:rPr>
              <a:t> coffee shop aims to have </a:t>
            </a:r>
            <a:r>
              <a:rPr lang="en-US" dirty="0" smtClean="0">
                <a:latin typeface="Times New Roman" panose="02020603050405020304" pitchFamily="18" charset="0"/>
                <a:cs typeface="Times New Roman" panose="02020603050405020304" pitchFamily="18" charset="0"/>
              </a:rPr>
              <a:t>hired 50 employees to contribute to meet Starbucks values and missions in two years period (Rosalina, 2019). It</a:t>
            </a:r>
            <a:r>
              <a:rPr lang="en-US" baseline="0" dirty="0" smtClean="0">
                <a:latin typeface="Times New Roman" panose="02020603050405020304" pitchFamily="18" charset="0"/>
                <a:cs typeface="Times New Roman" panose="02020603050405020304" pitchFamily="18" charset="0"/>
              </a:rPr>
              <a:t> also aims to </a:t>
            </a:r>
            <a:r>
              <a:rPr lang="en-US" dirty="0" smtClean="0">
                <a:latin typeface="Times New Roman" panose="02020603050405020304" pitchFamily="18" charset="0"/>
                <a:cs typeface="Times New Roman" panose="02020603050405020304" pitchFamily="18" charset="0"/>
              </a:rPr>
              <a:t>a license of another Starbucks retail store in Delhi in the third years of operation and treat customers with ultimate integrity and respect to ensure the customer experience is outstandingly great.</a:t>
            </a:r>
          </a:p>
          <a:p>
            <a:pPr>
              <a:buFontTx/>
              <a:buNone/>
            </a:pPr>
            <a:endParaRPr lang="en-US" dirty="0" smtClean="0">
              <a:latin typeface="Times New Roman" panose="02020603050405020304" pitchFamily="18" charset="0"/>
              <a:cs typeface="Times New Roman" panose="02020603050405020304" pitchFamily="18" charset="0"/>
            </a:endParaRPr>
          </a:p>
          <a:p>
            <a:pPr>
              <a:buFontTx/>
              <a:buNone/>
            </a:pPr>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23</a:t>
            </a:fld>
            <a:endParaRPr lang="en-US" dirty="0"/>
          </a:p>
        </p:txBody>
      </p:sp>
    </p:spTree>
    <p:extLst>
      <p:ext uri="{BB962C8B-B14F-4D97-AF65-F5344CB8AC3E}">
        <p14:creationId xmlns="" xmlns:p14="http://schemas.microsoft.com/office/powerpoint/2010/main" val="2192784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Starbucks Coffee Shop Major Improvement plan include the acute identification of all programs or processes that require improvement coupled with the set objectives. Starbucks will also form a team of committed personnel who will work toward achieving the process. Another improvement plan is to define the existing plan using a visual aid to help to monitor current flow (</a:t>
            </a:r>
            <a:r>
              <a:rPr lang="en-US" dirty="0" smtClean="0">
                <a:latin typeface="Times New Roman" panose="02020603050405020304" pitchFamily="18" charset="0"/>
                <a:cs typeface="Times New Roman" panose="02020603050405020304" pitchFamily="18" charset="0"/>
              </a:rPr>
              <a:t>Morais, 2014)</a:t>
            </a:r>
            <a:r>
              <a:rPr lang="en-US" dirty="0" smtClean="0"/>
              <a:t>. The Company will constantly be evaluating all the processes to ensure they are stable and ensure thorough checking of all the primary issues that might be hindrances in meeting the set objectives. Also, the Company will craft an alternative plan or enforce changes in the processes to attain the objectives. Effective accomplishment of all these patterns will result in improved performance and business success.</a:t>
            </a:r>
          </a:p>
          <a:p>
            <a:endParaRPr lang="en-US" dirty="0"/>
          </a:p>
        </p:txBody>
      </p:sp>
      <p:sp>
        <p:nvSpPr>
          <p:cNvPr id="4" name="Slide Number Placeholder 3"/>
          <p:cNvSpPr>
            <a:spLocks noGrp="1"/>
          </p:cNvSpPr>
          <p:nvPr>
            <p:ph type="sldNum" sz="quarter" idx="10"/>
          </p:nvPr>
        </p:nvSpPr>
        <p:spPr/>
        <p:txBody>
          <a:bodyPr/>
          <a:lstStyle/>
          <a:p>
            <a:fld id="{AA8F8C0B-7F43-433C-B9AC-0B5439D3DDD7}" type="slidenum">
              <a:rPr lang="en-US" smtClean="0"/>
              <a:pPr/>
              <a:t>24</a:t>
            </a:fld>
            <a:endParaRPr lang="en-US" dirty="0"/>
          </a:p>
        </p:txBody>
      </p:sp>
    </p:spTree>
    <p:extLst>
      <p:ext uri="{BB962C8B-B14F-4D97-AF65-F5344CB8AC3E}">
        <p14:creationId xmlns="" xmlns:p14="http://schemas.microsoft.com/office/powerpoint/2010/main" val="2039279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45762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257236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997342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pPr/>
              <a:t>8/27/2019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 xmlns:p14="http://schemas.microsoft.com/office/powerpoint/2010/main" val="3597955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894048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415137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9023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8/27/2019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2335382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8/27/2019</a:t>
            </a:fld>
            <a:endParaRPr lang="en-US" dirty="0"/>
          </a:p>
        </p:txBody>
      </p:sp>
    </p:spTree>
    <p:extLst>
      <p:ext uri="{BB962C8B-B14F-4D97-AF65-F5344CB8AC3E}">
        <p14:creationId xmlns="" xmlns:p14="http://schemas.microsoft.com/office/powerpoint/2010/main" val="1710594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702044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659410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4111472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066800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671680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 xmlns:p14="http://schemas.microsoft.com/office/powerpoint/2010/main" val="1116786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1782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8/27/2019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3683140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11870" y="2639122"/>
            <a:ext cx="8596668" cy="1320800"/>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Strategic Management </a:t>
            </a:r>
            <a:r>
              <a:rPr lang="en-US" sz="2800" dirty="0" smtClean="0">
                <a:latin typeface="Times New Roman" panose="02020603050405020304" pitchFamily="18" charset="0"/>
                <a:cs typeface="Times New Roman" panose="02020603050405020304" pitchFamily="18" charset="0"/>
              </a:rPr>
              <a:t>Project</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Strategic Business Plan for Starbucks Coffee Shop</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61097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864358"/>
          </a:xfrm>
        </p:spPr>
        <p:txBody>
          <a:bodyPr>
            <a:noAutofit/>
          </a:bodyPr>
          <a:lstStyle/>
          <a:p>
            <a:pPr algn="ctr"/>
            <a:r>
              <a:rPr lang="en-US" sz="2800" dirty="0">
                <a:latin typeface="Times New Roman" panose="02020603050405020304" pitchFamily="18" charset="0"/>
                <a:cs typeface="Times New Roman" panose="02020603050405020304" pitchFamily="18" charset="0"/>
              </a:rPr>
              <a:t>Executive Summary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77334" y="1473958"/>
            <a:ext cx="9476600" cy="5227093"/>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Starbucks </a:t>
            </a:r>
            <a:r>
              <a:rPr lang="en-US" dirty="0">
                <a:latin typeface="Times New Roman" panose="02020603050405020304" pitchFamily="18" charset="0"/>
                <a:cs typeface="Times New Roman" panose="02020603050405020304" pitchFamily="18" charset="0"/>
              </a:rPr>
              <a:t>Coffee Shop in Moore Oklahoma is designed to be one of the most promising corporations in the United </a:t>
            </a:r>
            <a:r>
              <a:rPr lang="en-US" dirty="0" smtClean="0">
                <a:latin typeface="Times New Roman" panose="02020603050405020304" pitchFamily="18" charset="0"/>
                <a:cs typeface="Times New Roman" panose="02020603050405020304" pitchFamily="18" charset="0"/>
              </a:rPr>
              <a:t>States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chief product offered will be </a:t>
            </a:r>
            <a:r>
              <a:rPr lang="en-US" dirty="0" smtClean="0">
                <a:latin typeface="Times New Roman" panose="02020603050405020304" pitchFamily="18" charset="0"/>
                <a:cs typeface="Times New Roman" panose="02020603050405020304" pitchFamily="18" charset="0"/>
              </a:rPr>
              <a:t>coffee (Field, 2018).</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Starbucks Coffee Shop will operate under strict guidelines and monitoring by the Starbucks Corporation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new brand will integrate a variety of models used applied in the Starbucks corporation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Starbucks coffee shop will use </a:t>
            </a:r>
            <a:r>
              <a:rPr lang="en-US" dirty="0" smtClean="0">
                <a:latin typeface="Times New Roman" panose="02020603050405020304" pitchFamily="18" charset="0"/>
                <a:cs typeface="Times New Roman" panose="02020603050405020304" pitchFamily="18" charset="0"/>
              </a:rPr>
              <a:t>varied primary </a:t>
            </a:r>
            <a:r>
              <a:rPr lang="en-US" dirty="0">
                <a:latin typeface="Times New Roman" panose="02020603050405020304" pitchFamily="18" charset="0"/>
                <a:cs typeface="Times New Roman" panose="02020603050405020304" pitchFamily="18" charset="0"/>
              </a:rPr>
              <a:t>marketing </a:t>
            </a:r>
            <a:r>
              <a:rPr lang="en-US" dirty="0" smtClean="0">
                <a:latin typeface="Times New Roman" panose="02020603050405020304" pitchFamily="18" charset="0"/>
                <a:cs typeface="Times New Roman" panose="02020603050405020304" pitchFamily="18" charset="0"/>
              </a:rPr>
              <a:t>strategies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Qualified managers will be hired to oversee the employee in the new coffee shop</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total investment of launching the Company is projected as $</a:t>
            </a:r>
            <a:r>
              <a:rPr lang="en-US" dirty="0" smtClean="0">
                <a:latin typeface="Times New Roman" panose="02020603050405020304" pitchFamily="18" charset="0"/>
                <a:cs typeface="Times New Roman" panose="02020603050405020304" pitchFamily="18" charset="0"/>
              </a:rPr>
              <a:t>1015000 </a:t>
            </a:r>
            <a:r>
              <a:rPr lang="en-US" dirty="0">
                <a:latin typeface="Times New Roman" panose="02020603050405020304" pitchFamily="18" charset="0"/>
                <a:cs typeface="Times New Roman" panose="02020603050405020304" pitchFamily="18" charset="0"/>
              </a:rPr>
              <a:t>(Field, 2018</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breakeven point will be met by the mid of the second financial year</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87251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5643"/>
          </a:xfrm>
        </p:spPr>
        <p:txBody>
          <a:bodyPr>
            <a:noAutofit/>
          </a:bodyPr>
          <a:lstStyle/>
          <a:p>
            <a:pPr algn="ctr"/>
            <a:r>
              <a:rPr lang="en-US" sz="2800" dirty="0" smtClean="0">
                <a:latin typeface="Times New Roman" panose="02020603050405020304" pitchFamily="18" charset="0"/>
                <a:cs typeface="Times New Roman" panose="02020603050405020304" pitchFamily="18" charset="0"/>
              </a:rPr>
              <a:t>Strategic Focus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05243"/>
            <a:ext cx="8596668" cy="5352757"/>
          </a:xfrm>
        </p:spPr>
        <p:txBody>
          <a:bodyPr>
            <a:normAutofit/>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aim of this business </a:t>
            </a:r>
            <a:r>
              <a:rPr lang="en-US" dirty="0" smtClean="0">
                <a:latin typeface="Times New Roman" panose="02020603050405020304" pitchFamily="18" charset="0"/>
                <a:cs typeface="Times New Roman" panose="02020603050405020304" pitchFamily="18" charset="0"/>
              </a:rPr>
              <a:t>plan is to </a:t>
            </a:r>
            <a:r>
              <a:rPr lang="en-US" dirty="0">
                <a:latin typeface="Times New Roman" panose="02020603050405020304" pitchFamily="18" charset="0"/>
                <a:cs typeface="Times New Roman" panose="02020603050405020304" pitchFamily="18" charset="0"/>
              </a:rPr>
              <a:t>establish a Starbucks Coffee Shop licensed by the Starbucks </a:t>
            </a:r>
            <a:r>
              <a:rPr lang="en-US" dirty="0" smtClean="0">
                <a:latin typeface="Times New Roman" panose="02020603050405020304" pitchFamily="18" charset="0"/>
                <a:cs typeface="Times New Roman" panose="02020603050405020304" pitchFamily="18" charset="0"/>
              </a:rPr>
              <a:t>Corporation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mission of the </a:t>
            </a:r>
            <a:r>
              <a:rPr lang="en-US" dirty="0" smtClean="0">
                <a:latin typeface="Times New Roman" panose="02020603050405020304" pitchFamily="18" charset="0"/>
                <a:cs typeface="Times New Roman" panose="02020603050405020304" pitchFamily="18" charset="0"/>
              </a:rPr>
              <a:t>Company is to </a:t>
            </a:r>
            <a:r>
              <a:rPr lang="en-US" dirty="0">
                <a:latin typeface="Times New Roman" panose="02020603050405020304" pitchFamily="18" charset="0"/>
                <a:cs typeface="Times New Roman" panose="02020603050405020304" pitchFamily="18" charset="0"/>
              </a:rPr>
              <a:t>provide all customers with the unparalleled value of their money in daily purchases; quality coffee beans, more specialist coffee roasters, and most exceptional beverages than the </a:t>
            </a:r>
            <a:r>
              <a:rPr lang="en-US" dirty="0" smtClean="0">
                <a:latin typeface="Times New Roman" panose="02020603050405020304" pitchFamily="18" charset="0"/>
                <a:cs typeface="Times New Roman" panose="02020603050405020304" pitchFamily="18" charset="0"/>
              </a:rPr>
              <a:t>competitors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Coffee Shop focuses on creating a positive reputation among consumers in the coffee and beverage industry in the U.S. and the world in general (Kim, 2015</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77334" y="3814340"/>
            <a:ext cx="8030568" cy="2924085"/>
          </a:xfrm>
          <a:prstGeom prst="rect">
            <a:avLst/>
          </a:prstGeom>
        </p:spPr>
      </p:pic>
    </p:spTree>
    <p:extLst>
      <p:ext uri="{BB962C8B-B14F-4D97-AF65-F5344CB8AC3E}">
        <p14:creationId xmlns="" xmlns:p14="http://schemas.microsoft.com/office/powerpoint/2010/main" val="1219242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lgn="ctr"/>
            <a:r>
              <a:rPr lang="en-US" sz="2800" dirty="0">
                <a:latin typeface="Times New Roman" panose="02020603050405020304" pitchFamily="18" charset="0"/>
                <a:cs typeface="Times New Roman" panose="02020603050405020304" pitchFamily="18" charset="0"/>
              </a:rPr>
              <a:t>Continuation of strategic focus</a:t>
            </a:r>
          </a:p>
        </p:txBody>
      </p:sp>
      <p:sp>
        <p:nvSpPr>
          <p:cNvPr id="3" name="Content Placeholder 2"/>
          <p:cNvSpPr>
            <a:spLocks noGrp="1"/>
          </p:cNvSpPr>
          <p:nvPr>
            <p:ph sz="half" idx="1"/>
          </p:nvPr>
        </p:nvSpPr>
        <p:spPr>
          <a:xfrm>
            <a:off x="677334" y="1270001"/>
            <a:ext cx="8973103" cy="2936240"/>
          </a:xfrm>
        </p:spPr>
        <p:txBody>
          <a:bodyPr>
            <a:normAutofit fontScale="92500" lnSpcReduction="20000"/>
          </a:bodyPr>
          <a:lstStyle/>
          <a:p>
            <a:pPr marL="0" indent="0">
              <a:buNone/>
            </a:pPr>
            <a:r>
              <a:rPr lang="en-US" dirty="0" smtClean="0">
                <a:latin typeface="Times New Roman" panose="02020603050405020304" pitchFamily="18" charset="0"/>
                <a:cs typeface="Times New Roman" panose="02020603050405020304" pitchFamily="18" charset="0"/>
              </a:rPr>
              <a:t>Company goals</a:t>
            </a:r>
            <a:r>
              <a:rPr lang="en-US"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Starbucks coffee company seeks to:</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Have the largest market share in Oklahoma.</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Document its advancement and work closely with marketing crews to meet the set goals throughout the year.</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Endeavor in sourcing the best qualities to attract many consumers.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Achieve the goal through product differentiation and offering unmatched prices in the industry.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Invest in market research to understand consumer needs.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Achieve a vast consumer base in the second year after inception.</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1223890" y="4360986"/>
            <a:ext cx="6513341" cy="2012039"/>
          </a:xfrm>
        </p:spPr>
      </p:pic>
    </p:spTree>
    <p:extLst>
      <p:ext uri="{BB962C8B-B14F-4D97-AF65-F5344CB8AC3E}">
        <p14:creationId xmlns="" xmlns:p14="http://schemas.microsoft.com/office/powerpoint/2010/main" val="409084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6245"/>
          </a:xfrm>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strategic focus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032110316"/>
              </p:ext>
            </p:extLst>
          </p:nvPr>
        </p:nvGraphicFramePr>
        <p:xfrm>
          <a:off x="846146" y="1254011"/>
          <a:ext cx="8596668" cy="5303440"/>
        </p:xfrm>
        <a:graphic>
          <a:graphicData uri="http://schemas.openxmlformats.org/drawingml/2006/table">
            <a:tbl>
              <a:tblPr firstRow="1" firstCol="1" bandRow="1">
                <a:tableStyleId>{5C22544A-7EE6-4342-B048-85BDC9FD1C3A}</a:tableStyleId>
              </a:tblPr>
              <a:tblGrid>
                <a:gridCol w="2149167"/>
                <a:gridCol w="2149167"/>
                <a:gridCol w="2149167"/>
                <a:gridCol w="2149167"/>
              </a:tblGrid>
              <a:tr h="496194">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Performance Area</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Performance Measures</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Target</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Time Frame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752929">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Financial Performance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Be the leading seller in Moore, Oklahoma</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Attain revenue of $821,250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First Fiscal year</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1266397">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Customer and Market Performance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Improve customer loyalty in the region. Claim a larger market share in the region</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From day 1 of foundation</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1523132">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Internal Efficiency and Effectiveness</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Sensitivity in hiring workers.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To become the leading company in providing unmatched consumer experience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From day 1 of foundation</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1009663">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Long Term Development and Innovation</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Open other licensed coffee outlets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To measure the performance processes for every six months</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latin typeface="Times New Roman" panose="02020603050405020304" pitchFamily="18" charset="0"/>
                          <a:cs typeface="Times New Roman" panose="02020603050405020304" pitchFamily="18" charset="0"/>
                        </a:rPr>
                        <a:t>In third fiscal year after inception</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532262" y="-1378424"/>
            <a:ext cx="12192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 xmlns:p14="http://schemas.microsoft.com/office/powerpoint/2010/main" val="2613523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8185"/>
          </a:xfrm>
        </p:spPr>
        <p:txBody>
          <a:bodyPr>
            <a:normAutofit/>
          </a:bodyPr>
          <a:lstStyle/>
          <a:p>
            <a:pPr algn="ctr"/>
            <a:r>
              <a:rPr lang="en-US" sz="2800" dirty="0">
                <a:latin typeface="Times New Roman" panose="02020603050405020304" pitchFamily="18" charset="0"/>
                <a:cs typeface="Times New Roman" panose="02020603050405020304" pitchFamily="18" charset="0"/>
              </a:rPr>
              <a:t>The Business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7786"/>
            <a:ext cx="8596668" cy="4999146"/>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Company overview:</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new Starbucks Company will have only four significant stakeholders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primary rationale of franchising the Company is to operate independently, but at the same time, enjoy the popularity of Starbucks </a:t>
            </a:r>
            <a:r>
              <a:rPr lang="en-US" dirty="0" smtClean="0">
                <a:latin typeface="Times New Roman" panose="02020603050405020304" pitchFamily="18" charset="0"/>
                <a:cs typeface="Times New Roman" panose="02020603050405020304" pitchFamily="18" charset="0"/>
              </a:rPr>
              <a:t>brands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strives to take advantage of the rising consumption of coffee in the United States (Kim, 2015</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be located in Moore, </a:t>
            </a:r>
            <a:r>
              <a:rPr lang="en-US" dirty="0" smtClean="0">
                <a:latin typeface="Times New Roman" panose="02020603050405020304" pitchFamily="18" charset="0"/>
                <a:cs typeface="Times New Roman" panose="02020603050405020304" pitchFamily="18" charset="0"/>
              </a:rPr>
              <a:t>Oklahoma</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first operate on a national level to establish itself but will expand globally in the future after agreements with the parent </a:t>
            </a:r>
            <a:r>
              <a:rPr lang="en-US" dirty="0" smtClean="0">
                <a:latin typeface="Times New Roman" panose="02020603050405020304" pitchFamily="18" charset="0"/>
                <a:cs typeface="Times New Roman" panose="02020603050405020304" pitchFamily="18" charset="0"/>
              </a:rPr>
              <a:t>brand</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250631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6245"/>
          </a:xfrm>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the </a:t>
            </a:r>
            <a:r>
              <a:rPr lang="en-US" sz="2800" dirty="0" smtClean="0">
                <a:latin typeface="Times New Roman" panose="02020603050405020304" pitchFamily="18" charset="0"/>
                <a:cs typeface="Times New Roman" panose="02020603050405020304" pitchFamily="18" charset="0"/>
              </a:rPr>
              <a:t>Business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55845"/>
            <a:ext cx="8596668" cy="4130060"/>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Company will provide in-service training for its employees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main advisors will be </a:t>
            </a:r>
            <a:r>
              <a:rPr lang="en-US" dirty="0" smtClean="0">
                <a:latin typeface="Times New Roman" panose="02020603050405020304" pitchFamily="18" charset="0"/>
                <a:cs typeface="Times New Roman" panose="02020603050405020304" pitchFamily="18" charset="0"/>
              </a:rPr>
              <a:t>solicitors who will </a:t>
            </a:r>
            <a:r>
              <a:rPr lang="en-US" dirty="0">
                <a:latin typeface="Times New Roman" panose="02020603050405020304" pitchFamily="18" charset="0"/>
                <a:cs typeface="Times New Roman" panose="02020603050405020304" pitchFamily="18" charset="0"/>
              </a:rPr>
              <a:t>enable the Company to establish itself and enforce its values under a different ownership </a:t>
            </a:r>
            <a:r>
              <a:rPr lang="en-US" dirty="0" smtClean="0">
                <a:latin typeface="Times New Roman" panose="02020603050405020304" pitchFamily="18" charset="0"/>
                <a:cs typeface="Times New Roman" panose="02020603050405020304" pitchFamily="18" charset="0"/>
              </a:rPr>
              <a:t>brand</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hire different consultants to help understand the market and fulfill the set </a:t>
            </a:r>
            <a:r>
              <a:rPr lang="en-US" dirty="0" smtClean="0">
                <a:latin typeface="Times New Roman" panose="02020603050405020304" pitchFamily="18" charset="0"/>
                <a:cs typeface="Times New Roman" panose="02020603050405020304" pitchFamily="18" charset="0"/>
              </a:rPr>
              <a:t>goals </a:t>
            </a:r>
            <a:r>
              <a:rPr lang="en-US" dirty="0">
                <a:latin typeface="Times New Roman" panose="02020603050405020304" pitchFamily="18" charset="0"/>
                <a:cs typeface="Times New Roman" panose="02020603050405020304" pitchFamily="18" charset="0"/>
              </a:rPr>
              <a:t>(Field, 2018</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Starbucks coffee shop’s critical competitive advantage is based on the popularity and acceptability of the mother brand, Starbucks Corporation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estimated brand weakness is on the fact that product differentiation will lose the credibility of the brand since the parent brand is already known in the </a:t>
            </a:r>
            <a:r>
              <a:rPr lang="en-US" dirty="0" smtClean="0">
                <a:latin typeface="Times New Roman" panose="02020603050405020304" pitchFamily="18" charset="0"/>
                <a:cs typeface="Times New Roman" panose="02020603050405020304" pitchFamily="18" charset="0"/>
              </a:rPr>
              <a:t>market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041335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13815"/>
            <a:ext cx="8596668" cy="710979"/>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Market Analysis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924794"/>
            <a:ext cx="8596668" cy="5042743"/>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coffee shop industry in the U.S. accounted to $45.4 billion for the last fiscal year</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market growth of coffee shop is expected to grow more in the coming years as coffee consumption increases in the country.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industry is likely to experience stiff competition among other rapid changes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Consumer demand for experiences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coffee shop industry has grown very </a:t>
            </a:r>
            <a:r>
              <a:rPr lang="en-US" dirty="0" smtClean="0">
                <a:latin typeface="Times New Roman" panose="02020603050405020304" pitchFamily="18" charset="0"/>
                <a:cs typeface="Times New Roman" panose="02020603050405020304" pitchFamily="18" charset="0"/>
              </a:rPr>
              <a:t>competitive</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Starbucks coffee shop must provide more quality brands to maintain and attract more consumers and enhance retention</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6" name="Picture 5" descr="Starbuck 2.jpg"/>
          <p:cNvPicPr/>
          <p:nvPr/>
        </p:nvPicPr>
        <p:blipFill>
          <a:blip r:embed="rId3" cstate="print"/>
          <a:stretch>
            <a:fillRect/>
          </a:stretch>
        </p:blipFill>
        <p:spPr>
          <a:xfrm>
            <a:off x="1336343" y="3712192"/>
            <a:ext cx="6320051" cy="2966324"/>
          </a:xfrm>
          <a:prstGeom prst="rect">
            <a:avLst/>
          </a:prstGeom>
        </p:spPr>
      </p:pic>
    </p:spTree>
    <p:extLst>
      <p:ext uri="{BB962C8B-B14F-4D97-AF65-F5344CB8AC3E}">
        <p14:creationId xmlns="" xmlns:p14="http://schemas.microsoft.com/office/powerpoint/2010/main" val="142277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81401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Products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4679"/>
            <a:ext cx="8596668" cy="3880773"/>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Starbucks </a:t>
            </a:r>
            <a:r>
              <a:rPr lang="en-US" dirty="0">
                <a:latin typeface="Times New Roman" panose="02020603050405020304" pitchFamily="18" charset="0"/>
                <a:cs typeface="Times New Roman" panose="02020603050405020304" pitchFamily="18" charset="0"/>
              </a:rPr>
              <a:t>Coffee Shop production will be based on current </a:t>
            </a:r>
            <a:r>
              <a:rPr lang="en-US" dirty="0" smtClean="0">
                <a:latin typeface="Times New Roman" panose="02020603050405020304" pitchFamily="18" charset="0"/>
                <a:cs typeface="Times New Roman" panose="02020603050405020304" pitchFamily="18" charset="0"/>
              </a:rPr>
              <a:t>technology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management will embrace high standards and ensuring the impressive consumer experience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Coffee Shop will provide a seasonal offering to meet season based customer </a:t>
            </a:r>
            <a:r>
              <a:rPr lang="en-US" dirty="0" smtClean="0">
                <a:latin typeface="Times New Roman" panose="02020603050405020304" pitchFamily="18" charset="0"/>
                <a:cs typeface="Times New Roman" panose="02020603050405020304" pitchFamily="18" charset="0"/>
              </a:rPr>
              <a:t>demands </a:t>
            </a:r>
            <a:r>
              <a:rPr lang="en-US" dirty="0">
                <a:latin typeface="Times New Roman" panose="02020603050405020304" pitchFamily="18" charset="0"/>
                <a:cs typeface="Times New Roman" panose="02020603050405020304" pitchFamily="18" charset="0"/>
              </a:rPr>
              <a:t>(Field, 2018)</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Coffee Shop will ensure that all the employees are regularly involved and conscious of the overall objectives and the Company’s mission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competitive advantage of the company product is that the products have been tested and highly accepted in the </a:t>
            </a:r>
            <a:r>
              <a:rPr lang="en-US" dirty="0" smtClean="0">
                <a:latin typeface="Times New Roman" panose="02020603050405020304" pitchFamily="18" charset="0"/>
                <a:cs typeface="Times New Roman" panose="02020603050405020304" pitchFamily="18" charset="0"/>
              </a:rPr>
              <a:t>market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has complied with the robust rules in the food and drug </a:t>
            </a:r>
            <a:r>
              <a:rPr lang="en-US" dirty="0" smtClean="0">
                <a:latin typeface="Times New Roman" panose="02020603050405020304" pitchFamily="18" charset="0"/>
                <a:cs typeface="Times New Roman" panose="02020603050405020304" pitchFamily="18" charset="0"/>
              </a:rPr>
              <a:t>industry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57111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6245"/>
          </a:xfrm>
        </p:spPr>
        <p:txBody>
          <a:bodyPr>
            <a:normAutofit/>
          </a:bodyPr>
          <a:lstStyle/>
          <a:p>
            <a:pPr algn="ctr"/>
            <a:r>
              <a:rPr lang="en-US" sz="2800" dirty="0">
                <a:latin typeface="Times New Roman" panose="02020603050405020304" pitchFamily="18" charset="0"/>
                <a:cs typeface="Times New Roman" panose="02020603050405020304" pitchFamily="18" charset="0"/>
              </a:rPr>
              <a:t>Marketing</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55845"/>
            <a:ext cx="8596668" cy="5099443"/>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Starbucks </a:t>
            </a:r>
            <a:r>
              <a:rPr lang="en-US" dirty="0">
                <a:latin typeface="Times New Roman" panose="02020603050405020304" pitchFamily="18" charset="0"/>
                <a:cs typeface="Times New Roman" panose="02020603050405020304" pitchFamily="18" charset="0"/>
              </a:rPr>
              <a:t>Coffee Shop seeks to reach a nationwide network of people who are passionate about quality coffee products</a:t>
            </a:r>
          </a:p>
          <a:p>
            <a:pPr marL="0" indent="0">
              <a:buNone/>
            </a:pPr>
            <a:r>
              <a:rPr lang="en-US" dirty="0">
                <a:latin typeface="Times New Roman" panose="02020603050405020304" pitchFamily="18" charset="0"/>
                <a:cs typeface="Times New Roman" panose="02020603050405020304" pitchFamily="18" charset="0"/>
              </a:rPr>
              <a:t>Starbucks Coffee Shop marketing strategies are based on:</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Brand quality</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Positioning, segmentation</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Ethical products promotions and advertising</a:t>
            </a:r>
          </a:p>
          <a:p>
            <a:pPr lvl="1">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Social media advertising</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97280" y="4226074"/>
            <a:ext cx="7498079" cy="2429214"/>
          </a:xfrm>
          <a:prstGeom prst="rect">
            <a:avLst/>
          </a:prstGeom>
        </p:spPr>
      </p:pic>
    </p:spTree>
    <p:extLst>
      <p:ext uri="{BB962C8B-B14F-4D97-AF65-F5344CB8AC3E}">
        <p14:creationId xmlns="" xmlns:p14="http://schemas.microsoft.com/office/powerpoint/2010/main" val="1130532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2597"/>
          </a:xfrm>
        </p:spPr>
        <p:txBody>
          <a:bodyPr>
            <a:noAutofit/>
          </a:bodyPr>
          <a:lstStyle/>
          <a:p>
            <a:pPr algn="ctr"/>
            <a:r>
              <a:rPr lang="en-US" sz="2800" dirty="0">
                <a:latin typeface="Times New Roman" panose="02020603050405020304" pitchFamily="18" charset="0"/>
                <a:cs typeface="Times New Roman" panose="02020603050405020304" pitchFamily="18" charset="0"/>
              </a:rPr>
              <a:t>Research and Development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42197"/>
            <a:ext cx="8596668" cy="4749421"/>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Research and development will majorly rely on cultural trends, gathering consumer feedbacks, in-store product testing, and monitoring responses from social media</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Starbucks Idea platform will be used as a basis for research and development</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suggested idea platform will help in nurturing customer’s loyalty through:</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Ensuring consumers suggestions are integrated with developing the products.</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Integrated social listening in the development of the products.</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Acute inspection and monitoring digital platforms that collects all the responses of the consumer acceptance of the brand and use the information in improving the brand (Kim, 2015).</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Testing new products to figure out any change that would be required before launching the product.</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Integration of research findings gleaned from approved research firms in the food sector</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7231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52945"/>
          </a:xfrm>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R&amp;D</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62545"/>
            <a:ext cx="8596668" cy="3880773"/>
          </a:xfrm>
        </p:spPr>
        <p:txBody>
          <a:bodyPr>
            <a:noAutofit/>
          </a:bodyPr>
          <a:lstStyle/>
          <a:p>
            <a:pPr marL="0" indent="0">
              <a:buNone/>
            </a:pPr>
            <a:r>
              <a:rPr lang="en-US" dirty="0" smtClean="0">
                <a:latin typeface="Times New Roman" panose="02020603050405020304" pitchFamily="18" charset="0"/>
                <a:cs typeface="Times New Roman" panose="02020603050405020304" pitchFamily="18" charset="0"/>
              </a:rPr>
              <a:t>Intellectual </a:t>
            </a:r>
            <a:r>
              <a:rPr lang="en-US" dirty="0">
                <a:latin typeface="Times New Roman" panose="02020603050405020304" pitchFamily="18" charset="0"/>
                <a:cs typeface="Times New Roman" panose="02020603050405020304" pitchFamily="18" charset="0"/>
              </a:rPr>
              <a:t>Property </a:t>
            </a:r>
            <a:r>
              <a:rPr lang="en-US" dirty="0" smtClean="0">
                <a:latin typeface="Times New Roman" panose="02020603050405020304" pitchFamily="18" charset="0"/>
                <a:cs typeface="Times New Roman" panose="02020603050405020304" pitchFamily="18" charset="0"/>
              </a:rPr>
              <a:t>Protection: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Coffee shop will register its brands to march the parent Starbucks Company trademarks to ensure infringement </a:t>
            </a:r>
            <a:r>
              <a:rPr lang="en-US" dirty="0" smtClean="0">
                <a:latin typeface="Times New Roman" panose="02020603050405020304" pitchFamily="18" charset="0"/>
                <a:cs typeface="Times New Roman" panose="02020603050405020304" pitchFamily="18" charset="0"/>
              </a:rPr>
              <a:t>protection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prevent parody businesses from marketing their products under Starbucks name as provided by the fair use </a:t>
            </a:r>
            <a:r>
              <a:rPr lang="en-US" dirty="0" smtClean="0">
                <a:latin typeface="Times New Roman" panose="02020603050405020304" pitchFamily="18" charset="0"/>
                <a:cs typeface="Times New Roman" panose="02020603050405020304" pitchFamily="18" charset="0"/>
              </a:rPr>
              <a:t>laws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Coffee shop will employ app-based ordering as well as mobile payments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Currently planned R&amp;D activities include the adoption of food products based on time of the day or order history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continue investing in market research and integrate concrete and adaptable practices that will enable the Company to remain competitive in the coffee sector (Suasana, 2016</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13343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19695"/>
          </a:xfrm>
        </p:spPr>
        <p:txBody>
          <a:bodyPr>
            <a:normAutofit/>
          </a:bodyPr>
          <a:lstStyle/>
          <a:p>
            <a:pPr marL="0" indent="0" algn="ctr"/>
            <a:r>
              <a:rPr lang="en-US" sz="2800" dirty="0">
                <a:latin typeface="Times New Roman" panose="02020603050405020304" pitchFamily="18" charset="0"/>
                <a:cs typeface="Times New Roman" panose="02020603050405020304" pitchFamily="18" charset="0"/>
              </a:rPr>
              <a:t>Production and Delivery</a:t>
            </a:r>
          </a:p>
        </p:txBody>
      </p:sp>
      <p:sp>
        <p:nvSpPr>
          <p:cNvPr id="3" name="Content Placeholder 2"/>
          <p:cNvSpPr>
            <a:spLocks noGrp="1"/>
          </p:cNvSpPr>
          <p:nvPr>
            <p:ph idx="1"/>
          </p:nvPr>
        </p:nvSpPr>
        <p:spPr>
          <a:xfrm>
            <a:off x="802840" y="1629295"/>
            <a:ext cx="8596668" cy="4789434"/>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Customer </a:t>
            </a:r>
            <a:r>
              <a:rPr lang="en-US" dirty="0">
                <a:latin typeface="Times New Roman" panose="02020603050405020304" pitchFamily="18" charset="0"/>
                <a:cs typeface="Times New Roman" panose="02020603050405020304" pitchFamily="18" charset="0"/>
              </a:rPr>
              <a:t>experience in every firm starts at production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production will be done at the plant location in Moore, Oklahoma</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focus on offering a vast array of products is produced</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Production and supply chain management team will ensure the acute flowing of products to the consumers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hire a committed team of professionals for packing, blending, grading, and a storage mechanism</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Quick delivery of the products to the customers will be emphasized through the integration of digital platforms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Innovative transformations will be encouraged for the projected internet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adopted delivery mode will influence the customer experience as well as the business itself</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82978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3345"/>
            <a:ext cx="8596668" cy="1086197"/>
          </a:xfrm>
        </p:spPr>
        <p:txBody>
          <a:bodyPr>
            <a:normAutofit/>
          </a:bodyPr>
          <a:lstStyle/>
          <a:p>
            <a:pPr algn="ctr"/>
            <a:r>
              <a:rPr lang="en-US" sz="2800" dirty="0">
                <a:latin typeface="Times New Roman" panose="02020603050405020304" pitchFamily="18" charset="0"/>
                <a:cs typeface="Times New Roman" panose="02020603050405020304" pitchFamily="18" charset="0"/>
              </a:rPr>
              <a:t>Supply Chains</a:t>
            </a:r>
          </a:p>
        </p:txBody>
      </p:sp>
      <p:sp>
        <p:nvSpPr>
          <p:cNvPr id="3" name="Content Placeholder 2"/>
          <p:cNvSpPr>
            <a:spLocks noGrp="1"/>
          </p:cNvSpPr>
          <p:nvPr>
            <p:ph idx="1"/>
          </p:nvPr>
        </p:nvSpPr>
        <p:spPr>
          <a:xfrm>
            <a:off x="677334" y="1529542"/>
            <a:ext cx="8596668" cy="4914801"/>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chain in Starbucks Company ensures that a customer gets a quality cup of </a:t>
            </a:r>
            <a:r>
              <a:rPr lang="en-US" dirty="0" smtClean="0">
                <a:latin typeface="Times New Roman" panose="02020603050405020304" pitchFamily="18" charset="0"/>
                <a:cs typeface="Times New Roman" panose="02020603050405020304" pitchFamily="18" charset="0"/>
              </a:rPr>
              <a:t>coffee</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process starts with sourcing the best qualities of coffee beans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supply chain will be challenged by stiff competition in the industry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supply chain of the Company entails:</a:t>
            </a: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Plan</a:t>
            </a:r>
            <a:endParaRPr lang="en-US" sz="18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Source</a:t>
            </a:r>
            <a:endParaRPr lang="en-US" sz="18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Make</a:t>
            </a:r>
            <a:endParaRPr lang="en-US" sz="18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r>
              <a:rPr lang="en-US" sz="1800" dirty="0" smtClean="0">
                <a:latin typeface="Times New Roman" panose="02020603050405020304" pitchFamily="18" charset="0"/>
                <a:cs typeface="Times New Roman" panose="02020603050405020304" pitchFamily="18" charset="0"/>
              </a:rPr>
              <a:t>Deliver</a:t>
            </a:r>
            <a:endParaRPr lang="en-US" sz="18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4001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02822"/>
          </a:xfrm>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Supply Chain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12422"/>
            <a:ext cx="8596668" cy="3880773"/>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Standards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Corporation has adopted a vertical supply chain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staff works directly with coffee growers across the globe to ensure quality raw coffee beans as well as maintaining the quality flavor</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seeks to provide ethically sourced, Fair Trade Coffee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has formulated its own coffee and Farmer Equity (C.A.F.E.) standards as well as Coffee sourcing guidelines (C.S.G.)</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has formulated a stringent vetting process force farmers to meet and adhere to the set standards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ensures that the suppliers undergo special education and training programs.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152297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19695"/>
          </a:xfrm>
        </p:spPr>
        <p:txBody>
          <a:bodyPr>
            <a:normAutofit/>
          </a:bodyPr>
          <a:lstStyle/>
          <a:p>
            <a:pPr marL="0" indent="0" algn="ctr"/>
            <a:r>
              <a:rPr lang="en-US" sz="2800" dirty="0">
                <a:latin typeface="Times New Roman" panose="02020603050405020304" pitchFamily="18" charset="0"/>
                <a:cs typeface="Times New Roman" panose="02020603050405020304" pitchFamily="18" charset="0"/>
              </a:rPr>
              <a:t>Continuation of supply chain</a:t>
            </a:r>
          </a:p>
        </p:txBody>
      </p:sp>
      <p:sp>
        <p:nvSpPr>
          <p:cNvPr id="3" name="Content Placeholder 2"/>
          <p:cNvSpPr>
            <a:spLocks noGrp="1"/>
          </p:cNvSpPr>
          <p:nvPr>
            <p:ph idx="1"/>
          </p:nvPr>
        </p:nvSpPr>
        <p:spPr>
          <a:xfrm>
            <a:off x="677334" y="1629295"/>
            <a:ext cx="8596668" cy="3880773"/>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Processes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coffee growers pick and package the beans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unroasted beans are transported to the Company’s storage </a:t>
            </a:r>
            <a:r>
              <a:rPr lang="en-US" dirty="0" smtClean="0">
                <a:latin typeface="Times New Roman" panose="02020603050405020304" pitchFamily="18" charset="0"/>
                <a:cs typeface="Times New Roman" panose="02020603050405020304" pitchFamily="18" charset="0"/>
              </a:rPr>
              <a:t>facilities (</a:t>
            </a:r>
            <a:r>
              <a:rPr lang="en-US" dirty="0">
                <a:latin typeface="Times New Roman" panose="02020603050405020304" pitchFamily="18" charset="0"/>
                <a:cs typeface="Times New Roman" panose="02020603050405020304" pitchFamily="18" charset="0"/>
              </a:rPr>
              <a:t>Suasana, </a:t>
            </a:r>
            <a:r>
              <a:rPr lang="en-US" dirty="0" smtClean="0">
                <a:latin typeface="Times New Roman" panose="02020603050405020304" pitchFamily="18" charset="0"/>
                <a:cs typeface="Times New Roman" panose="02020603050405020304" pitchFamily="18" charset="0"/>
              </a:rPr>
              <a:t>2016)</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coffee beans are roasted in the storage facilities and then shipped to distribution centers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uses digital technology aided by other small tools and processes to manage the overall supply chain.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This helps the Company to adjust its process instantly.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well-coordinated supply chain ensures a high level of agility and efficiency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future of the Company lays on the consistency of efficiency of the supply </a:t>
            </a:r>
            <a:r>
              <a:rPr lang="en-US" dirty="0" smtClean="0">
                <a:latin typeface="Times New Roman" panose="02020603050405020304" pitchFamily="18" charset="0"/>
                <a:cs typeface="Times New Roman" panose="02020603050405020304" pitchFamily="18" charset="0"/>
              </a:rPr>
              <a:t>chains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4992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1914"/>
          </a:xfrm>
        </p:spPr>
        <p:txBody>
          <a:bodyPr>
            <a:normAutofit/>
          </a:bodyPr>
          <a:lstStyle/>
          <a:p>
            <a:pPr algn="ctr"/>
            <a:r>
              <a:rPr lang="en-US" sz="2800" dirty="0">
                <a:latin typeface="Times New Roman" panose="02020603050405020304" pitchFamily="18" charset="0"/>
                <a:cs typeface="Times New Roman" panose="02020603050405020304" pitchFamily="18" charset="0"/>
              </a:rPr>
              <a:t>Stakeholder Relationships and Alliances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550725" y="1561514"/>
            <a:ext cx="4184035" cy="3880772"/>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Starbucks </a:t>
            </a:r>
            <a:r>
              <a:rPr lang="en-US" dirty="0">
                <a:latin typeface="Times New Roman" panose="02020603050405020304" pitchFamily="18" charset="0"/>
                <a:cs typeface="Times New Roman" panose="02020603050405020304" pitchFamily="18" charset="0"/>
              </a:rPr>
              <a:t>Coffee Shop stakeholders include: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Employees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Customers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Suppliers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Government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Investors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environment</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040887" y="1561514"/>
            <a:ext cx="3925733" cy="3880436"/>
          </a:xfrm>
        </p:spPr>
      </p:pic>
    </p:spTree>
    <p:extLst>
      <p:ext uri="{BB962C8B-B14F-4D97-AF65-F5344CB8AC3E}">
        <p14:creationId xmlns="" xmlns:p14="http://schemas.microsoft.com/office/powerpoint/2010/main" val="4112507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59543"/>
          </a:xfrm>
        </p:spPr>
        <p:txBody>
          <a:bodyPr>
            <a:normAutofit/>
          </a:bodyPr>
          <a:lstStyle/>
          <a:p>
            <a:pPr algn="ctr"/>
            <a:r>
              <a:rPr lang="en-US" sz="2800" dirty="0">
                <a:latin typeface="Times New Roman" panose="02020603050405020304" pitchFamily="18" charset="0"/>
                <a:cs typeface="Times New Roman" panose="02020603050405020304" pitchFamily="18" charset="0"/>
              </a:rPr>
              <a:t>Organizational and Management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69143"/>
            <a:ext cx="8596668" cy="3880773"/>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Starbucks Coffee shops are controlled by BOD</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 store manager serves as the boss who oversees the staff at a store location.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licensed stores are owned by individuals but are controlled by the corporation under a strict </a:t>
            </a:r>
            <a:r>
              <a:rPr lang="en-US" dirty="0" smtClean="0">
                <a:latin typeface="Times New Roman" panose="02020603050405020304" pitchFamily="18" charset="0"/>
                <a:cs typeface="Times New Roman" panose="02020603050405020304" pitchFamily="18" charset="0"/>
              </a:rPr>
              <a:t>guideline (Sammogia</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2019</a:t>
            </a:r>
            <a:r>
              <a:rPr lang="en-US"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overall Starbucks staff encourages teamwork</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corporations’ management is apparent in ten distinct areas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staff works together as a team in an effort to provide quality products, exceptional customer service, and satisfaction</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62389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0259"/>
          </a:xfrm>
        </p:spPr>
        <p:txBody>
          <a:bodyPr>
            <a:normAutofit/>
          </a:bodyPr>
          <a:lstStyle/>
          <a:p>
            <a:pPr algn="ctr"/>
            <a:r>
              <a:rPr lang="en-US" sz="2800" dirty="0">
                <a:latin typeface="Times New Roman" panose="02020603050405020304" pitchFamily="18" charset="0"/>
                <a:cs typeface="Times New Roman" panose="02020603050405020304" pitchFamily="18" charset="0"/>
              </a:rPr>
              <a:t>Environmental and Social Impacts</a:t>
            </a:r>
          </a:p>
        </p:txBody>
      </p:sp>
      <p:sp>
        <p:nvSpPr>
          <p:cNvPr id="3" name="Content Placeholder 2"/>
          <p:cNvSpPr>
            <a:spLocks noGrp="1"/>
          </p:cNvSpPr>
          <p:nvPr>
            <p:ph idx="1"/>
          </p:nvPr>
        </p:nvSpPr>
        <p:spPr>
          <a:xfrm>
            <a:off x="677334" y="1559859"/>
            <a:ext cx="8596668" cy="3880773"/>
          </a:xfrm>
        </p:spPr>
        <p:txBody>
          <a:bodyPr>
            <a:norm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Starbucks</a:t>
            </a:r>
            <a:r>
              <a:rPr lang="en-US" dirty="0">
                <a:latin typeface="Times New Roman" panose="02020603050405020304" pitchFamily="18" charset="0"/>
                <a:cs typeface="Times New Roman" panose="02020603050405020304" pitchFamily="18" charset="0"/>
              </a:rPr>
              <a:t>’ community social responsibilities underscore on the environment, ethical sourcing, and </a:t>
            </a:r>
            <a:r>
              <a:rPr lang="en-US" dirty="0" smtClean="0">
                <a:latin typeface="Times New Roman" panose="02020603050405020304" pitchFamily="18" charset="0"/>
                <a:cs typeface="Times New Roman" panose="02020603050405020304" pitchFamily="18" charset="0"/>
              </a:rPr>
              <a:t>community (Spring</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2014)</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ensures high ethical standards during the production process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considers the environment as an integral element in the business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Different strategies to improve the wellbeing of communities through </a:t>
            </a:r>
            <a:r>
              <a:rPr lang="en-US" dirty="0" smtClean="0">
                <a:latin typeface="Times New Roman" panose="02020603050405020304" pitchFamily="18" charset="0"/>
                <a:cs typeface="Times New Roman" panose="02020603050405020304" pitchFamily="18" charset="0"/>
              </a:rPr>
              <a:t>CSR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58340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417" y="201637"/>
            <a:ext cx="8596668" cy="842682"/>
          </a:xfrm>
        </p:spPr>
        <p:txBody>
          <a:bodyPr>
            <a:noAutofit/>
          </a:bodyPr>
          <a:lstStyle/>
          <a:p>
            <a:pPr algn="ctr"/>
            <a:r>
              <a:rPr lang="en-US" sz="2800" dirty="0">
                <a:latin typeface="Times New Roman" panose="02020603050405020304" pitchFamily="18" charset="0"/>
                <a:cs typeface="Times New Roman" panose="02020603050405020304" pitchFamily="18" charset="0"/>
              </a:rPr>
              <a:t>Risk Factors and Regulatory Compliance</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8297" y="1044319"/>
            <a:ext cx="10331325" cy="5163576"/>
          </a:xfrm>
        </p:spPr>
        <p:txBody>
          <a:bodyPr>
            <a:noAutofit/>
          </a:bodyPr>
          <a:lstStyle/>
          <a:p>
            <a:pPr marL="0" indent="0">
              <a:buNone/>
            </a:pPr>
            <a:r>
              <a:rPr lang="en-US" dirty="0" smtClean="0">
                <a:latin typeface="Times New Roman" panose="02020603050405020304" pitchFamily="18" charset="0"/>
                <a:cs typeface="Times New Roman" panose="02020603050405020304" pitchFamily="18" charset="0"/>
              </a:rPr>
              <a:t>Potential </a:t>
            </a:r>
            <a:r>
              <a:rPr lang="en-US" dirty="0">
                <a:latin typeface="Times New Roman" panose="02020603050405020304" pitchFamily="18" charset="0"/>
                <a:cs typeface="Times New Roman" panose="02020603050405020304" pitchFamily="18" charset="0"/>
              </a:rPr>
              <a:t>risk factors threatening the industry include: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Competition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Economic downtown and changes in the pricing model</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Declining retail traffic poses spillover effects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increasing international expansion could prove to be a threat to Starbucks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Starbucks compliance with regulations is strongly emphasized in the business missions</a:t>
            </a:r>
          </a:p>
          <a:p>
            <a:pPr marL="0" indent="0" algn="ctr">
              <a:buNone/>
            </a:pPr>
            <a:r>
              <a:rPr lang="en-US" b="1" dirty="0" smtClean="0">
                <a:latin typeface="Times New Roman" panose="02020603050405020304" pitchFamily="18" charset="0"/>
                <a:cs typeface="Times New Roman" panose="02020603050405020304" pitchFamily="18" charset="0"/>
              </a:rPr>
              <a:t>Corporate </a:t>
            </a:r>
            <a:r>
              <a:rPr lang="en-US" b="1" dirty="0">
                <a:latin typeface="Times New Roman" panose="02020603050405020304" pitchFamily="18" charset="0"/>
                <a:cs typeface="Times New Roman" panose="02020603050405020304" pitchFamily="18" charset="0"/>
              </a:rPr>
              <a:t>Governance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has a well-outlined structure of corporate governance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Board of Directors consists of nine members who meet the requirements defined by N.A.S.D.A.</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is headed by a C.E.O.</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has formulated clear guidelines in the selection of new directors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key guidelines defined the boundaries for the ethical </a:t>
            </a:r>
            <a:r>
              <a:rPr lang="en-US" dirty="0" smtClean="0">
                <a:latin typeface="Times New Roman" panose="02020603050405020304" pitchFamily="18" charset="0"/>
                <a:cs typeface="Times New Roman" panose="02020603050405020304" pitchFamily="18" charset="0"/>
              </a:rPr>
              <a:t>foundation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shareholders and partners provide their suggestions and views.</a:t>
            </a:r>
          </a:p>
        </p:txBody>
      </p:sp>
    </p:spTree>
    <p:extLst>
      <p:ext uri="{BB962C8B-B14F-4D97-AF65-F5344CB8AC3E}">
        <p14:creationId xmlns="" xmlns:p14="http://schemas.microsoft.com/office/powerpoint/2010/main" val="3779206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2224"/>
          </a:xfrm>
        </p:spPr>
        <p:txBody>
          <a:bodyPr>
            <a:normAutofit/>
          </a:bodyPr>
          <a:lstStyle/>
          <a:p>
            <a:pPr algn="ctr"/>
            <a:r>
              <a:rPr lang="en-US" sz="2800" dirty="0">
                <a:latin typeface="Times New Roman" panose="02020603050405020304" pitchFamily="18" charset="0"/>
                <a:cs typeface="Times New Roman" panose="02020603050405020304" pitchFamily="18" charset="0"/>
              </a:rPr>
              <a:t>Financials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1824"/>
            <a:ext cx="8596668" cy="5129939"/>
          </a:xfrm>
        </p:spPr>
        <p:txBody>
          <a:bodyPr>
            <a:noAutofit/>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average total costs of opening a Starbucks licensed coffee shop is approximately $315000</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Company expects the owner of a new outlet to have liquid assets of over $700000</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total capital expected to start the capital is approximately $1015000 (Morais, 2014</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crucial determinants of the profitability are the variable costs and the fixed costs</a:t>
            </a:r>
          </a:p>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Fixed financial expenses for the Company are insurance, taxes advertising and rent</a:t>
            </a:r>
          </a:p>
        </p:txBody>
      </p:sp>
      <p:pic>
        <p:nvPicPr>
          <p:cNvPr id="4" name="Picture 3" descr="Starbuck 3.jpg"/>
          <p:cNvPicPr/>
          <p:nvPr/>
        </p:nvPicPr>
        <p:blipFill>
          <a:blip r:embed="rId3" cstate="print"/>
          <a:stretch>
            <a:fillRect/>
          </a:stretch>
        </p:blipFill>
        <p:spPr>
          <a:xfrm>
            <a:off x="1754592" y="3877535"/>
            <a:ext cx="6840768" cy="2423512"/>
          </a:xfrm>
          <a:prstGeom prst="rect">
            <a:avLst/>
          </a:prstGeom>
        </p:spPr>
      </p:pic>
    </p:spTree>
    <p:extLst>
      <p:ext uri="{BB962C8B-B14F-4D97-AF65-F5344CB8AC3E}">
        <p14:creationId xmlns="" xmlns:p14="http://schemas.microsoft.com/office/powerpoint/2010/main" val="1264466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0189"/>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Application of Investment funds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95323"/>
            <a:ext cx="8596668" cy="3880773"/>
          </a:xfrm>
        </p:spPr>
        <p:txBody>
          <a:bodyPr/>
          <a:lstStyle/>
          <a:p>
            <a:pPr>
              <a:buFont typeface="Wingdings" panose="05000000000000000000" pitchFamily="2" charset="2"/>
              <a:buChar char="v"/>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capital structure of launching the Starbucks coffee shop up to be 50% debt financing and 50% equity investment</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equity funds will be contributed directly by the major shareholders of the firm</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Every partner will be required to contribute equity fund amounting to $12,687.50</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Repayment of the debt funds will be given priority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Only 50% of the total profit will be shared amid the partners and the remaining half will be invested</a:t>
            </a:r>
          </a:p>
          <a:p>
            <a:pPr marL="0" indent="0">
              <a:buNone/>
            </a:pPr>
            <a:endParaRPr lang="en-US" dirty="0"/>
          </a:p>
        </p:txBody>
      </p:sp>
    </p:spTree>
    <p:extLst>
      <p:ext uri="{BB962C8B-B14F-4D97-AF65-F5344CB8AC3E}">
        <p14:creationId xmlns="" xmlns:p14="http://schemas.microsoft.com/office/powerpoint/2010/main" val="2665595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4387"/>
          </a:xfrm>
        </p:spPr>
        <p:txBody>
          <a:bodyPr>
            <a:noAutofit/>
          </a:bodyPr>
          <a:lstStyle/>
          <a:p>
            <a:pPr algn="ctr"/>
            <a:r>
              <a:rPr lang="en-US" sz="2800" dirty="0">
                <a:latin typeface="Times New Roman" panose="02020603050405020304" pitchFamily="18" charset="0"/>
                <a:cs typeface="Times New Roman" panose="02020603050405020304" pitchFamily="18" charset="0"/>
              </a:rPr>
              <a:t>Strategic Action Plan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43987"/>
            <a:ext cx="8596668" cy="3880773"/>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following goals are expected to be accomplished: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expects to have settled half of the financial debt ($25,375) to the banking </a:t>
            </a:r>
            <a:r>
              <a:rPr lang="en-US" dirty="0" smtClean="0">
                <a:latin typeface="Times New Roman" panose="02020603050405020304" pitchFamily="18" charset="0"/>
                <a:cs typeface="Times New Roman" panose="02020603050405020304" pitchFamily="18" charset="0"/>
              </a:rPr>
              <a:t>institution (</a:t>
            </a:r>
            <a:r>
              <a:rPr lang="en-US" dirty="0">
                <a:latin typeface="Times New Roman" panose="02020603050405020304" pitchFamily="18" charset="0"/>
                <a:cs typeface="Times New Roman" panose="02020603050405020304" pitchFamily="18" charset="0"/>
              </a:rPr>
              <a:t>Rosalina, </a:t>
            </a:r>
            <a:r>
              <a:rPr lang="en-US" dirty="0" smtClean="0">
                <a:latin typeface="Times New Roman" panose="02020603050405020304" pitchFamily="18" charset="0"/>
                <a:cs typeface="Times New Roman" panose="02020603050405020304" pitchFamily="18" charset="0"/>
              </a:rPr>
              <a:t>2019).</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To have created the brand loyalty of Starbucks in Moore, Oklahoma, and all the surrounding regions within the first three months of operation</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To have hired 50 employees to contribute to meet Starbucks values and missions in two years period</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To obtain a license of another Starbucks retail store in Delhi in the third years of </a:t>
            </a:r>
            <a:r>
              <a:rPr lang="en-US" dirty="0" smtClean="0">
                <a:latin typeface="Times New Roman" panose="02020603050405020304" pitchFamily="18" charset="0"/>
                <a:cs typeface="Times New Roman" panose="02020603050405020304" pitchFamily="18" charset="0"/>
              </a:rPr>
              <a:t>operation </a:t>
            </a:r>
            <a:r>
              <a:rPr lang="en-US" dirty="0">
                <a:latin typeface="Times New Roman" panose="02020603050405020304" pitchFamily="18" charset="0"/>
                <a:cs typeface="Times New Roman" panose="02020603050405020304" pitchFamily="18" charset="0"/>
              </a:rPr>
              <a:t>(Rosalina, 2019</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To treat customers with ultimate integrity and respect to ensure the customer experience is outstandingly great.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830449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898359"/>
          </a:xfrm>
        </p:spPr>
        <p:txBody>
          <a:bodyPr>
            <a:noAutofit/>
          </a:bodyPr>
          <a:lstStyle/>
          <a:p>
            <a:pPr algn="ctr"/>
            <a:r>
              <a:rPr lang="en-US" sz="2800" dirty="0">
                <a:latin typeface="Times New Roman" panose="02020603050405020304" pitchFamily="18" charset="0"/>
                <a:cs typeface="Times New Roman" panose="02020603050405020304" pitchFamily="18" charset="0"/>
              </a:rPr>
              <a:t>Plan Improvement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07958"/>
            <a:ext cx="8596668" cy="3880773"/>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Starbucks </a:t>
            </a:r>
            <a:r>
              <a:rPr lang="en-US" dirty="0">
                <a:latin typeface="Times New Roman" panose="02020603050405020304" pitchFamily="18" charset="0"/>
                <a:cs typeface="Times New Roman" panose="02020603050405020304" pitchFamily="18" charset="0"/>
              </a:rPr>
              <a:t>Coffee Shop Major Improvement plan include: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all programs or processes that require improvement coupled with the set objectives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Form a team of committed personnel who will work toward achieving the process.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Define the existing plan using a visual aid to help to monitor current </a:t>
            </a:r>
            <a:r>
              <a:rPr lang="en-US" dirty="0" smtClean="0">
                <a:latin typeface="Times New Roman" panose="02020603050405020304" pitchFamily="18" charset="0"/>
                <a:cs typeface="Times New Roman" panose="02020603050405020304" pitchFamily="18" charset="0"/>
              </a:rPr>
              <a:t>flow </a:t>
            </a:r>
            <a:r>
              <a:rPr lang="en-US" dirty="0"/>
              <a:t>(</a:t>
            </a:r>
            <a:r>
              <a:rPr lang="en-US" dirty="0">
                <a:latin typeface="Times New Roman" panose="02020603050405020304" pitchFamily="18" charset="0"/>
                <a:cs typeface="Times New Roman" panose="02020603050405020304" pitchFamily="18" charset="0"/>
              </a:rPr>
              <a:t>Morais, 2014</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constantly be evaluating all the processes to ensure they are stable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Close checking all the primary issues that might be hindrances in meeting the set objectives</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Company will craft an alternative plan or enforce changes in the processes to attain the </a:t>
            </a:r>
            <a:r>
              <a:rPr lang="en-US" dirty="0" smtClean="0">
                <a:latin typeface="Times New Roman" panose="02020603050405020304" pitchFamily="18" charset="0"/>
                <a:cs typeface="Times New Roman" panose="02020603050405020304" pitchFamily="18" charset="0"/>
              </a:rPr>
              <a:t>objectives</a:t>
            </a:r>
            <a:r>
              <a:rPr lang="en-US" dirty="0">
                <a:latin typeface="Times New Roman" panose="02020603050405020304" pitchFamily="18" charset="0"/>
                <a:cs typeface="Times New Roman" panose="02020603050405020304" pitchFamily="18" charset="0"/>
              </a:rPr>
              <a:t>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84405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7566" y="288758"/>
            <a:ext cx="8596668" cy="659643"/>
          </a:xfrm>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703307" y="948401"/>
            <a:ext cx="9877608" cy="5626570"/>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Field, H. (2018, September 29). </a:t>
            </a:r>
            <a:r>
              <a:rPr lang="en-US" i="1" dirty="0">
                <a:latin typeface="Times New Roman" panose="02020603050405020304" pitchFamily="18" charset="0"/>
                <a:cs typeface="Times New Roman" panose="02020603050405020304" pitchFamily="18" charset="0"/>
              </a:rPr>
              <a:t>U.S Coffee Consumption by Numbers (Infographic).</a:t>
            </a:r>
            <a:r>
              <a:rPr lang="en-US" dirty="0">
                <a:latin typeface="Times New Roman" panose="02020603050405020304" pitchFamily="18" charset="0"/>
                <a:cs typeface="Times New Roman" panose="02020603050405020304" pitchFamily="18" charset="0"/>
              </a:rPr>
              <a:t> Retrieved August 26, 2019, from Entrepreneur: https://www.entrepreneur.com/article/320799</a:t>
            </a:r>
          </a:p>
          <a:p>
            <a:pPr marL="0" indent="0">
              <a:buNone/>
            </a:pPr>
            <a:r>
              <a:rPr lang="en-US" dirty="0">
                <a:latin typeface="Times New Roman" panose="02020603050405020304" pitchFamily="18" charset="0"/>
                <a:cs typeface="Times New Roman" panose="02020603050405020304" pitchFamily="18" charset="0"/>
              </a:rPr>
              <a:t>Kim, S. (2015). A Study on the Local Marketing of Multinational Corporation and the Locality of Local Cities in the Global Era - Focussed on the Case of Starbucks Korea. </a:t>
            </a:r>
            <a:r>
              <a:rPr lang="en-US" i="1" dirty="0">
                <a:latin typeface="Times New Roman" panose="02020603050405020304" pitchFamily="18" charset="0"/>
                <a:cs typeface="Times New Roman" panose="02020603050405020304" pitchFamily="18" charset="0"/>
              </a:rPr>
              <a:t>The Journal of Localitology</a:t>
            </a:r>
            <a:r>
              <a:rPr lang="en-US" dirty="0">
                <a:latin typeface="Times New Roman" panose="02020603050405020304" pitchFamily="18" charset="0"/>
                <a:cs typeface="Times New Roman" panose="02020603050405020304" pitchFamily="18" charset="0"/>
              </a:rPr>
              <a:t> , 257.</a:t>
            </a:r>
          </a:p>
          <a:p>
            <a:pPr marL="0" indent="0">
              <a:buNone/>
            </a:pPr>
            <a:r>
              <a:rPr lang="en-US" dirty="0">
                <a:latin typeface="Times New Roman" panose="02020603050405020304" pitchFamily="18" charset="0"/>
                <a:cs typeface="Times New Roman" panose="02020603050405020304" pitchFamily="18" charset="0"/>
              </a:rPr>
              <a:t>Morais, P. (2014). Managing Diverse Employees at Starbucks: Focusing on Ethics and Inclusion. </a:t>
            </a:r>
            <a:r>
              <a:rPr lang="en-US" i="1" dirty="0">
                <a:latin typeface="Times New Roman" panose="02020603050405020304" pitchFamily="18" charset="0"/>
                <a:cs typeface="Times New Roman" panose="02020603050405020304" pitchFamily="18" charset="0"/>
              </a:rPr>
              <a:t>International Journal of Learning and Development</a:t>
            </a:r>
            <a:r>
              <a:rPr lang="en-US" dirty="0">
                <a:latin typeface="Times New Roman" panose="02020603050405020304" pitchFamily="18" charset="0"/>
                <a:cs typeface="Times New Roman" panose="02020603050405020304" pitchFamily="18" charset="0"/>
              </a:rPr>
              <a:t> , 35.</a:t>
            </a:r>
          </a:p>
          <a:p>
            <a:pPr marL="0" indent="0">
              <a:buNone/>
            </a:pPr>
            <a:r>
              <a:rPr lang="en-US" dirty="0">
                <a:latin typeface="Times New Roman" panose="02020603050405020304" pitchFamily="18" charset="0"/>
                <a:cs typeface="Times New Roman" panose="02020603050405020304" pitchFamily="18" charset="0"/>
              </a:rPr>
              <a:t>Rosalina, S. (2019). Starbucks to Expand Partnership with Points of Light. </a:t>
            </a:r>
            <a:r>
              <a:rPr lang="en-US" i="1" dirty="0">
                <a:latin typeface="Times New Roman" panose="02020603050405020304" pitchFamily="18" charset="0"/>
                <a:cs typeface="Times New Roman" panose="02020603050405020304" pitchFamily="18" charset="0"/>
              </a:rPr>
              <a:t>Nonprofit Business Advisor</a:t>
            </a:r>
            <a:r>
              <a:rPr lang="en-US" dirty="0">
                <a:latin typeface="Times New Roman" panose="02020603050405020304" pitchFamily="18" charset="0"/>
                <a:cs typeface="Times New Roman" panose="02020603050405020304" pitchFamily="18" charset="0"/>
              </a:rPr>
              <a:t> , 8.</a:t>
            </a:r>
          </a:p>
          <a:p>
            <a:pPr marL="0" indent="0">
              <a:buNone/>
            </a:pPr>
            <a:r>
              <a:rPr lang="en-US" dirty="0">
                <a:latin typeface="Times New Roman" panose="02020603050405020304" pitchFamily="18" charset="0"/>
                <a:cs typeface="Times New Roman" panose="02020603050405020304" pitchFamily="18" charset="0"/>
              </a:rPr>
              <a:t>Sammogia, A. (2019). Consumer's Perceptions of Coffee Health Benefits and Motives for Coffee. </a:t>
            </a:r>
            <a:r>
              <a:rPr lang="en-US" i="1" dirty="0">
                <a:latin typeface="Times New Roman" panose="02020603050405020304" pitchFamily="18" charset="0"/>
                <a:cs typeface="Times New Roman" panose="02020603050405020304" pitchFamily="18" charset="0"/>
              </a:rPr>
              <a:t>Consumption and Purchasing</a:t>
            </a:r>
            <a:r>
              <a:rPr lang="en-US" dirty="0">
                <a:latin typeface="Times New Roman" panose="02020603050405020304" pitchFamily="18" charset="0"/>
                <a:cs typeface="Times New Roman" panose="02020603050405020304" pitchFamily="18" charset="0"/>
              </a:rPr>
              <a:t> , 653.</a:t>
            </a:r>
          </a:p>
          <a:p>
            <a:pPr marL="0" indent="0">
              <a:buNone/>
            </a:pPr>
            <a:r>
              <a:rPr lang="en-US" dirty="0">
                <a:latin typeface="Times New Roman" panose="02020603050405020304" pitchFamily="18" charset="0"/>
                <a:cs typeface="Times New Roman" panose="02020603050405020304" pitchFamily="18" charset="0"/>
              </a:rPr>
              <a:t>Spring, C. (2014). Starbucks: Examining Brand EquityThrough Effective Social Media. </a:t>
            </a:r>
            <a:r>
              <a:rPr lang="en-US" i="1" dirty="0">
                <a:latin typeface="Times New Roman" panose="02020603050405020304" pitchFamily="18" charset="0"/>
                <a:cs typeface="Times New Roman" panose="02020603050405020304" pitchFamily="18" charset="0"/>
              </a:rPr>
              <a:t>Journal of Purdue Undergraduate Research</a:t>
            </a:r>
            <a:r>
              <a:rPr lang="en-US" dirty="0">
                <a:latin typeface="Times New Roman" panose="02020603050405020304" pitchFamily="18" charset="0"/>
                <a:cs typeface="Times New Roman" panose="02020603050405020304" pitchFamily="18" charset="0"/>
              </a:rPr>
              <a:t> , 94-95.</a:t>
            </a:r>
          </a:p>
          <a:p>
            <a:pPr marL="0" indent="0">
              <a:buNone/>
            </a:pPr>
            <a:r>
              <a:rPr lang="en-US" dirty="0">
                <a:latin typeface="Times New Roman" panose="02020603050405020304" pitchFamily="18" charset="0"/>
                <a:cs typeface="Times New Roman" panose="02020603050405020304" pitchFamily="18" charset="0"/>
              </a:rPr>
              <a:t>Suasana, I. (2016). Starbucks V. Sky. </a:t>
            </a:r>
            <a:r>
              <a:rPr lang="en-US" i="1" dirty="0">
                <a:latin typeface="Times New Roman" panose="02020603050405020304" pitchFamily="18" charset="0"/>
                <a:cs typeface="Times New Roman" panose="02020603050405020304" pitchFamily="18" charset="0"/>
              </a:rPr>
              <a:t>IIC - International Review of intellectual Property and Competition law</a:t>
            </a:r>
            <a:r>
              <a:rPr lang="en-US" dirty="0">
                <a:latin typeface="Times New Roman" panose="02020603050405020304" pitchFamily="18" charset="0"/>
                <a:cs typeface="Times New Roman" panose="02020603050405020304" pitchFamily="18" charset="0"/>
              </a:rPr>
              <a:t> , 119.</a:t>
            </a:r>
          </a:p>
          <a:p>
            <a:pPr marL="0" indent="0">
              <a:buNone/>
            </a:pPr>
            <a:r>
              <a:rPr lang="en-US" dirty="0">
                <a:latin typeface="Times New Roman" panose="02020603050405020304" pitchFamily="18" charset="0"/>
                <a:cs typeface="Times New Roman" panose="02020603050405020304" pitchFamily="18" charset="0"/>
              </a:rPr>
              <a:t>Vrontis, D. (2008). Environmental Analysis as a means to customer satisfaction: The Case of Starbucks in Cyprus. </a:t>
            </a:r>
            <a:r>
              <a:rPr lang="en-US" i="1" dirty="0">
                <a:latin typeface="Times New Roman" panose="02020603050405020304" pitchFamily="18" charset="0"/>
                <a:cs typeface="Times New Roman" panose="02020603050405020304" pitchFamily="18" charset="0"/>
              </a:rPr>
              <a:t>Journal for International Business and Entrepreneurship Development</a:t>
            </a:r>
            <a:r>
              <a:rPr lang="en-US" dirty="0">
                <a:latin typeface="Times New Roman" panose="02020603050405020304" pitchFamily="18" charset="0"/>
                <a:cs typeface="Times New Roman" panose="02020603050405020304" pitchFamily="18" charset="0"/>
              </a:rPr>
              <a:t> , 188.</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5014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136</TotalTime>
  <Words>4582</Words>
  <Application>Microsoft Office PowerPoint</Application>
  <PresentationFormat>Custom</PresentationFormat>
  <Paragraphs>252</Paragraphs>
  <Slides>25</Slides>
  <Notes>22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Facet</vt:lpstr>
      <vt:lpstr>Strategic Management Project  Strategic Business Plan for Starbucks Coffee Shop</vt:lpstr>
      <vt:lpstr>Executive Summary </vt:lpstr>
      <vt:lpstr>Strategic Focus </vt:lpstr>
      <vt:lpstr>Continuation of strategic focus</vt:lpstr>
      <vt:lpstr>Continuation of strategic focus </vt:lpstr>
      <vt:lpstr>The Business </vt:lpstr>
      <vt:lpstr>Continuation of the Business</vt:lpstr>
      <vt:lpstr>Market Analysis </vt:lpstr>
      <vt:lpstr>Products </vt:lpstr>
      <vt:lpstr>Marketing </vt:lpstr>
      <vt:lpstr>Research and Development </vt:lpstr>
      <vt:lpstr>Continuation of R&amp;D </vt:lpstr>
      <vt:lpstr>Production and Delivery</vt:lpstr>
      <vt:lpstr>Supply Chains</vt:lpstr>
      <vt:lpstr>Continuation of Supply Chain </vt:lpstr>
      <vt:lpstr>Continuation of supply chain</vt:lpstr>
      <vt:lpstr>Stakeholder Relationships and Alliances </vt:lpstr>
      <vt:lpstr>Organizational and Management </vt:lpstr>
      <vt:lpstr>Environmental and Social Impacts</vt:lpstr>
      <vt:lpstr>Risk Factors and Regulatory Compliance </vt:lpstr>
      <vt:lpstr>Financials </vt:lpstr>
      <vt:lpstr>Application of Investment funds </vt:lpstr>
      <vt:lpstr>Strategic Action Plan </vt:lpstr>
      <vt:lpstr>Plan Improvement </vt:lpstr>
      <vt:lpstr>References</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Business Plan for Starbucks Coffee Shop</dc:title>
  <dc:creator>HP</dc:creator>
  <cp:lastModifiedBy>ADM</cp:lastModifiedBy>
  <cp:revision>23</cp:revision>
  <dcterms:created xsi:type="dcterms:W3CDTF">2019-08-27T15:15:47Z</dcterms:created>
  <dcterms:modified xsi:type="dcterms:W3CDTF">2019-08-27T18:15:07Z</dcterms:modified>
</cp:coreProperties>
</file>